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.xml"/>
  <Override ContentType="application/vnd.openxmlformats-officedocument.presentationml.slideMaster+xml" PartName="/ppt/slideMasters/slideMaster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strictFirstAndLastChars="0" saveSubsetFonts="1">
  <p:sldMasterIdLst>
    <p:sldMasterId id="2147483654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.xml"/><Relationship Id="rId4" Type="http://schemas.openxmlformats.org/officeDocument/2006/relationships/notesMaster" Target="notesMasters/notesMaster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slide" Target="slides/slide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.xml.rels><?xml version="1.0" encoding="UTF-8" standalone="yes"?><Relationships xmlns="http://schemas.openxmlformats.org/package/2006/relationships"><Relationship Id="rId1" Type="http://schemas.openxmlformats.org/officeDocument/2006/relationships/theme" Target="../theme/theme.xml"/></Relationships>
</file>

<file path=ppt/notesMasters/notesMaster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notesSlide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" name="Shape 3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" name="Shape 4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Shape 11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Shape 12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Shape 12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Shape 13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Shape 14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Shape 14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Shape 16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Shape 16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Shape 17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Shape 18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Shape 5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Shape 18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Shape 19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Shape 20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Shape 21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Shape 21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Shape 22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Shape 23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Shape 23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Shape 25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Shape 25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Shape 26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Shape 27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Shape 27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Shape 28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Shape 29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Shape 30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Shape 30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Shape 30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Shape 31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Shape 31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Shape 32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Shape 32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Shape 32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Shape 7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Shape 33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Shape 33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Shape 3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Shape 34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Shape 35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Shape 35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Shape 35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Shape 36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Shape 36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Shape 36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Shape 3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Shape 37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Shape 38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Shape 38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Shape 3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Shape 39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Shape 39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Shape 39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Shape 40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Shape 40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Shape 7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Shape 41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Shape 41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Shape 41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Shape 41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Shape 4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Shape 42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Shape 43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Shape 43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Shape 4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Shape 44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Shape 44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Shape 44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Shape 45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Shape 45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Shape 46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Shape 46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Shape 46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Shape 47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Shape 47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Shape 47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Shape 8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Shape 4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Shape 48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Shape 9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Shape 9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Shape 10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.xml"/></Relationship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.xml"/></Relationships>
</file>

<file path=ppt/slideLayouts/slideLayout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685800" y="1583342"/>
            <a:ext cx="7772400" cy="11597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 algn="ctr">
              <a:spcBef>
                <a:spcPts val="0"/>
              </a:spcBef>
              <a:buSzPct val="100000"/>
              <a:defRPr sz="4800"/>
            </a:lvl2pPr>
            <a:lvl3pPr lvl="2" rtl="0" algn="ctr">
              <a:spcBef>
                <a:spcPts val="0"/>
              </a:spcBef>
              <a:buSzPct val="100000"/>
              <a:defRPr sz="4800"/>
            </a:lvl3pPr>
            <a:lvl4pPr lvl="3" rtl="0" algn="ctr">
              <a:spcBef>
                <a:spcPts val="0"/>
              </a:spcBef>
              <a:buSzPct val="100000"/>
              <a:defRPr sz="4800"/>
            </a:lvl4pPr>
            <a:lvl5pPr lvl="4" rtl="0" algn="ctr">
              <a:spcBef>
                <a:spcPts val="0"/>
              </a:spcBef>
              <a:buSzPct val="100000"/>
              <a:defRPr sz="4800"/>
            </a:lvl5pPr>
            <a:lvl6pPr lvl="5" rtl="0" algn="ctr">
              <a:spcBef>
                <a:spcPts val="0"/>
              </a:spcBef>
              <a:buSzPct val="100000"/>
              <a:defRPr sz="4800"/>
            </a:lvl6pPr>
            <a:lvl7pPr lvl="6" rtl="0" algn="ctr">
              <a:spcBef>
                <a:spcPts val="0"/>
              </a:spcBef>
              <a:buSzPct val="100000"/>
              <a:defRPr sz="4800"/>
            </a:lvl7pPr>
            <a:lvl8pPr lvl="7" rtl="0" algn="ctr">
              <a:spcBef>
                <a:spcPts val="0"/>
              </a:spcBef>
              <a:buSzPct val="100000"/>
              <a:defRPr sz="4800"/>
            </a:lvl8pPr>
            <a:lvl9pPr lvl="8" rtl="0" algn="ctr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685800" y="2840053"/>
            <a:ext cx="7772400" cy="7847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Clr>
                <a:schemeClr val="dk2"/>
              </a:buClr>
              <a:buNone/>
              <a:defRPr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cxnSp>
        <p:nvCxnSpPr>
          <p:cNvPr id="13" name="Shape 13"/>
          <p:cNvCxnSpPr/>
          <p:nvPr/>
        </p:nvCxnSpPr>
        <p:spPr>
          <a:xfrm>
            <a:off x="413075" y="2788275"/>
            <a:ext cx="8214599" cy="0"/>
          </a:xfrm>
          <a:prstGeom prst="straightConnector1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</p:sldLayout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16" name="Shape 16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17" name="Shape 17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20" name="Shape 20"/>
          <p:cNvSpPr txBox="1"/>
          <p:nvPr>
            <p:ph idx="1" type="body"/>
          </p:nvPr>
        </p:nvSpPr>
        <p:spPr>
          <a:xfrm>
            <a:off x="457200" y="1200150"/>
            <a:ext cx="3994500" cy="37256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21" name="Shape 21"/>
          <p:cNvSpPr txBox="1"/>
          <p:nvPr>
            <p:ph idx="2" type="body"/>
          </p:nvPr>
        </p:nvSpPr>
        <p:spPr>
          <a:xfrm>
            <a:off x="4692273" y="1200150"/>
            <a:ext cx="3994500" cy="37256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25" name="Shape 25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 txBox="1"/>
          <p:nvPr>
            <p:ph idx="1" type="body"/>
          </p:nvPr>
        </p:nvSpPr>
        <p:spPr>
          <a:xfrm>
            <a:off x="457200" y="3936909"/>
            <a:ext cx="8229600" cy="5195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 algn="r">
              <a:spcBef>
                <a:spcPts val="360"/>
              </a:spcBef>
              <a:buNone/>
              <a:defRPr/>
            </a:lvl1pPr>
          </a:lstStyle>
          <a:p/>
        </p:txBody>
      </p:sp>
      <p:sp>
        <p:nvSpPr>
          <p:cNvPr id="28" name="Shape 28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cxnSp>
        <p:nvCxnSpPr>
          <p:cNvPr id="29" name="Shape 29"/>
          <p:cNvCxnSpPr/>
          <p:nvPr/>
        </p:nvCxnSpPr>
        <p:spPr>
          <a:xfrm>
            <a:off x="197150" y="3877275"/>
            <a:ext cx="8590199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theme" Target="../theme/theme1.xml"/></Relationships>
</file>

<file path=ppt/slideMasters/slideMaster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spcBef>
                <a:spcPts val="600"/>
              </a:spcBef>
              <a:buClr>
                <a:schemeClr val="dk1"/>
              </a:buClr>
              <a:buSzPct val="100000"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480"/>
              </a:spcBef>
              <a:buClr>
                <a:schemeClr val="dk1"/>
              </a:buClr>
              <a:buSzPct val="100000"/>
              <a:defRPr sz="2400">
                <a:solidFill>
                  <a:schemeClr val="dk1"/>
                </a:solidFill>
              </a:defRPr>
            </a:lvl2pPr>
            <a:lvl3pPr lvl="2" rtl="0">
              <a:spcBef>
                <a:spcPts val="480"/>
              </a:spcBef>
              <a:buClr>
                <a:schemeClr val="dk1"/>
              </a:buClr>
              <a:buSzPct val="100000"/>
              <a:defRPr sz="2400">
                <a:solidFill>
                  <a:schemeClr val="dk1"/>
                </a:solidFill>
              </a:defRPr>
            </a:lvl3pPr>
            <a:lvl4pPr lvl="3" rtl="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4pPr>
            <a:lvl5pPr lvl="4" rtl="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5pPr>
            <a:lvl6pPr lvl="5" rtl="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6pPr>
            <a:lvl7pPr lvl="6" rtl="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7pPr>
            <a:lvl8pPr lvl="7" rtl="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8pPr>
            <a:lvl9pPr lvl="8" rtl="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fld id="{00000000-1234-1234-1234-123412341234}" type="slidenum">
              <a:rPr lang="en" sz="1300">
                <a:solidFill>
                  <a:schemeClr val="dk1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.xml"/><Relationship Id="rId2" Type="http://schemas.openxmlformats.org/officeDocument/2006/relationships/notesSlide" Target="../notesSlides/notesSlide.xml"/></Relationships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02.jpg"/><Relationship Id="rId4" Type="http://schemas.openxmlformats.org/officeDocument/2006/relationships/image" Target="../media/image03.jpg"/><Relationship Id="rId5" Type="http://schemas.openxmlformats.org/officeDocument/2006/relationships/image" Target="../media/image04.jpg"/><Relationship Id="rId6" Type="http://schemas.openxmlformats.org/officeDocument/2006/relationships/image" Target="../media/image00.jpg"/><Relationship Id="rId7" Type="http://schemas.openxmlformats.org/officeDocument/2006/relationships/image" Target="../media/image0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0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0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0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0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0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0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06.png"/><Relationship Id="rId4" Type="http://schemas.openxmlformats.org/officeDocument/2006/relationships/image" Target="../media/image1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0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0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06.png"/><Relationship Id="rId4" Type="http://schemas.openxmlformats.org/officeDocument/2006/relationships/image" Target="../media/image1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0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0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0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8.png"/><Relationship Id="rId4" Type="http://schemas.openxmlformats.org/officeDocument/2006/relationships/image" Target="../media/image12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2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1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8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7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3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01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2.png"/><Relationship Id="rId4" Type="http://schemas.openxmlformats.org/officeDocument/2006/relationships/image" Target="../media/image10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5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9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0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1.png"/><Relationship Id="rId4" Type="http://schemas.openxmlformats.org/officeDocument/2006/relationships/image" Target="../media/image12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6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9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07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3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01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36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37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38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34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33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40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07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42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41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4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01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.xml"/><Relationship Id="rId2" Type="http://schemas.openxmlformats.org/officeDocument/2006/relationships/notesSlide" Target="../notesSlides/notesSlide60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0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01.png"/><Relationship Id="rId4" Type="http://schemas.openxmlformats.org/officeDocument/2006/relationships/image" Target="../media/image0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01.png"/></Relationships>
</file>

<file path=ppt/slides/slide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FFFF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 txBox="1"/>
          <p:nvPr>
            <p:ph type="ctrTitle"/>
          </p:nvPr>
        </p:nvSpPr>
        <p:spPr>
          <a:xfrm>
            <a:off x="685800" y="1583342"/>
            <a:ext cx="7772400" cy="1159856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Standard Operating Procedure</a:t>
            </a:r>
          </a:p>
        </p:txBody>
      </p:sp>
      <p:sp>
        <p:nvSpPr>
          <p:cNvPr id="37" name="Shape 37"/>
          <p:cNvSpPr txBox="1"/>
          <p:nvPr>
            <p:ph idx="1" type="subTitle"/>
          </p:nvPr>
        </p:nvSpPr>
        <p:spPr>
          <a:xfrm>
            <a:off x="685800" y="2840053"/>
            <a:ext cx="7772400" cy="784737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Labview-Keithley Interface</a:t>
            </a:r>
          </a:p>
        </p:txBody>
      </p:sp>
    </p:spTree>
  </p:cSld>
  <p:clrMapOvr>
    <a:masterClrMapping/>
  </p:clrMapOvr>
  <p:transition spd="slow">
    <p:cut/>
  </p:transition>
</p:sld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Shape 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4675" y="952500"/>
            <a:ext cx="2107640" cy="1027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Shape 43"/>
          <p:cNvPicPr preferRelativeResize="0"/>
          <p:nvPr/>
        </p:nvPicPr>
        <p:blipFill rotWithShape="1">
          <a:blip r:embed="rId4">
            <a:alphaModFix/>
          </a:blip>
          <a:srcRect b="13218" l="7276" r="5577" t="29953"/>
          <a:stretch/>
        </p:blipFill>
        <p:spPr>
          <a:xfrm>
            <a:off x="494675" y="2348250"/>
            <a:ext cx="2107649" cy="945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Shape 44"/>
          <p:cNvPicPr preferRelativeResize="0"/>
          <p:nvPr/>
        </p:nvPicPr>
        <p:blipFill rotWithShape="1">
          <a:blip r:embed="rId5">
            <a:alphaModFix/>
          </a:blip>
          <a:srcRect b="6086" l="5953" r="0" t="10767"/>
          <a:stretch/>
        </p:blipFill>
        <p:spPr>
          <a:xfrm>
            <a:off x="447425" y="3511325"/>
            <a:ext cx="2107649" cy="1211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Shape 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14635" y="1895348"/>
            <a:ext cx="1492728" cy="18509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6" name="Shape 46"/>
          <p:cNvCxnSpPr>
            <a:stCxn id="42" idx="3"/>
          </p:cNvCxnSpPr>
          <p:nvPr/>
        </p:nvCxnSpPr>
        <p:spPr>
          <a:xfrm>
            <a:off x="2602315" y="1466237"/>
            <a:ext cx="677700" cy="5805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47" name="Shape 47"/>
          <p:cNvCxnSpPr>
            <a:stCxn id="43" idx="3"/>
          </p:cNvCxnSpPr>
          <p:nvPr/>
        </p:nvCxnSpPr>
        <p:spPr>
          <a:xfrm>
            <a:off x="2602324" y="2820824"/>
            <a:ext cx="6429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48" name="Shape 48"/>
          <p:cNvCxnSpPr>
            <a:stCxn id="44" idx="3"/>
          </p:cNvCxnSpPr>
          <p:nvPr/>
        </p:nvCxnSpPr>
        <p:spPr>
          <a:xfrm flipH="1" rot="10800000">
            <a:off x="2555074" y="3485112"/>
            <a:ext cx="742500" cy="6321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49" name="Shape 49"/>
          <p:cNvCxnSpPr>
            <a:stCxn id="45" idx="3"/>
          </p:cNvCxnSpPr>
          <p:nvPr/>
        </p:nvCxnSpPr>
        <p:spPr>
          <a:xfrm>
            <a:off x="4807363" y="2820823"/>
            <a:ext cx="6870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50" name="Shape 50"/>
          <p:cNvSpPr txBox="1"/>
          <p:nvPr/>
        </p:nvSpPr>
        <p:spPr>
          <a:xfrm>
            <a:off x="839750" y="1926212"/>
            <a:ext cx="1417499" cy="3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Keithley 2450</a:t>
            </a:r>
          </a:p>
        </p:txBody>
      </p:sp>
      <p:sp>
        <p:nvSpPr>
          <p:cNvPr id="51" name="Shape 51"/>
          <p:cNvSpPr txBox="1"/>
          <p:nvPr/>
        </p:nvSpPr>
        <p:spPr>
          <a:xfrm>
            <a:off x="839750" y="3211937"/>
            <a:ext cx="1417499" cy="3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Keithley 2000</a:t>
            </a:r>
          </a:p>
        </p:txBody>
      </p:sp>
      <p:sp>
        <p:nvSpPr>
          <p:cNvPr id="52" name="Shape 52"/>
          <p:cNvSpPr txBox="1"/>
          <p:nvPr/>
        </p:nvSpPr>
        <p:spPr>
          <a:xfrm>
            <a:off x="839750" y="4650062"/>
            <a:ext cx="1417499" cy="3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Keithley 6430</a:t>
            </a:r>
          </a:p>
        </p:txBody>
      </p:sp>
      <p:sp>
        <p:nvSpPr>
          <p:cNvPr id="53" name="Shape 53"/>
          <p:cNvSpPr txBox="1"/>
          <p:nvPr/>
        </p:nvSpPr>
        <p:spPr>
          <a:xfrm>
            <a:off x="3389400" y="3684287"/>
            <a:ext cx="1417499" cy="3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Labview 2014</a:t>
            </a:r>
          </a:p>
        </p:txBody>
      </p:sp>
      <p:sp>
        <p:nvSpPr>
          <p:cNvPr id="54" name="Shape 54"/>
          <p:cNvSpPr txBox="1"/>
          <p:nvPr/>
        </p:nvSpPr>
        <p:spPr>
          <a:xfrm>
            <a:off x="6141850" y="3873775"/>
            <a:ext cx="2371200" cy="3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Graphical User Interface</a:t>
            </a:r>
          </a:p>
        </p:txBody>
      </p:sp>
      <p:pic>
        <p:nvPicPr>
          <p:cNvPr id="55" name="Shape 55"/>
          <p:cNvPicPr preferRelativeResize="0"/>
          <p:nvPr/>
        </p:nvPicPr>
        <p:blipFill rotWithShape="1">
          <a:blip r:embed="rId7">
            <a:alphaModFix/>
          </a:blip>
          <a:srcRect b="14369" l="44200" r="3974" t="40229"/>
          <a:stretch/>
        </p:blipFill>
        <p:spPr>
          <a:xfrm>
            <a:off x="5714350" y="1979975"/>
            <a:ext cx="3226201" cy="1766324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Shape 56"/>
          <p:cNvSpPr txBox="1"/>
          <p:nvPr>
            <p:ph type="title"/>
          </p:nvPr>
        </p:nvSpPr>
        <p:spPr>
          <a:xfrm>
            <a:off x="457200" y="535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Block Diagram</a:t>
            </a:r>
          </a:p>
        </p:txBody>
      </p:sp>
    </p:spTree>
  </p:cSld>
  <p:clrMapOvr>
    <a:masterClrMapping/>
  </p:clrMapOvr>
  <p:transition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CCCCCC"/>
        </a:solid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Shape 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5537" y="2252662"/>
            <a:ext cx="4352925" cy="638175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Shape 117"/>
          <p:cNvSpPr txBox="1"/>
          <p:nvPr/>
        </p:nvSpPr>
        <p:spPr>
          <a:xfrm>
            <a:off x="3612050" y="187100"/>
            <a:ext cx="4726500" cy="5532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1155CC"/>
                </a:solidFill>
              </a:rPr>
              <a:t>Click on Run Button on the top-left corner of the screen to initiate measurement.</a:t>
            </a:r>
          </a:p>
        </p:txBody>
      </p:sp>
      <p:cxnSp>
        <p:nvCxnSpPr>
          <p:cNvPr id="118" name="Shape 118"/>
          <p:cNvCxnSpPr>
            <a:stCxn id="117" idx="1"/>
            <a:endCxn id="119" idx="0"/>
          </p:cNvCxnSpPr>
          <p:nvPr/>
        </p:nvCxnSpPr>
        <p:spPr>
          <a:xfrm flipH="1">
            <a:off x="3000350" y="463700"/>
            <a:ext cx="611700" cy="21705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19" name="Shape 119"/>
          <p:cNvSpPr/>
          <p:nvPr/>
        </p:nvSpPr>
        <p:spPr>
          <a:xfrm>
            <a:off x="2894900" y="2634350"/>
            <a:ext cx="210899" cy="211500"/>
          </a:xfrm>
          <a:prstGeom prst="rect">
            <a:avLst/>
          </a:prstGeom>
          <a:noFill/>
          <a:ln cap="flat" cmpd="sng" w="38100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CCCCCC"/>
        </a:solid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 txBox="1"/>
          <p:nvPr>
            <p:ph idx="1" type="body"/>
          </p:nvPr>
        </p:nvSpPr>
        <p:spPr>
          <a:xfrm>
            <a:off x="457200" y="3936909"/>
            <a:ext cx="8229600" cy="5195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Sweep (Two Probe)</a:t>
            </a:r>
          </a:p>
        </p:txBody>
      </p:sp>
    </p:spTree>
  </p:cSld>
  <p:clrMapOvr>
    <a:masterClrMapping/>
  </p:clrMapOvr>
  <p:transition spd="slow">
    <p:cut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CCCCCC"/>
        </a:solid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Shape 1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5638" y="0"/>
            <a:ext cx="789272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Shape 130"/>
          <p:cNvSpPr/>
          <p:nvPr/>
        </p:nvSpPr>
        <p:spPr>
          <a:xfrm>
            <a:off x="699650" y="252200"/>
            <a:ext cx="1147200" cy="382499"/>
          </a:xfrm>
          <a:prstGeom prst="rect">
            <a:avLst/>
          </a:prstGeom>
          <a:noFill/>
          <a:ln cap="flat" cmpd="sng" w="38100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1" name="Shape 131"/>
          <p:cNvSpPr txBox="1"/>
          <p:nvPr/>
        </p:nvSpPr>
        <p:spPr>
          <a:xfrm>
            <a:off x="4279125" y="219650"/>
            <a:ext cx="4010699" cy="4476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1155CC"/>
                </a:solidFill>
              </a:rPr>
              <a:t>Set the source mode: &lt;Voltage&gt; or &lt;Current&gt;.</a:t>
            </a:r>
          </a:p>
        </p:txBody>
      </p:sp>
    </p:spTree>
  </p:cSld>
  <p:clrMapOvr>
    <a:masterClrMapping/>
  </p:clrMapOvr>
  <p:transition spd="slow">
    <p:cut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CCCCCC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Shape 1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5638" y="0"/>
            <a:ext cx="789272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Shape 137"/>
          <p:cNvSpPr/>
          <p:nvPr/>
        </p:nvSpPr>
        <p:spPr>
          <a:xfrm>
            <a:off x="1903650" y="219650"/>
            <a:ext cx="1057800" cy="382499"/>
          </a:xfrm>
          <a:prstGeom prst="rect">
            <a:avLst/>
          </a:prstGeom>
          <a:noFill/>
          <a:ln cap="flat" cmpd="sng" w="38100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8" name="Shape 138"/>
          <p:cNvSpPr txBox="1"/>
          <p:nvPr/>
        </p:nvSpPr>
        <p:spPr>
          <a:xfrm>
            <a:off x="4344225" y="154550"/>
            <a:ext cx="4726500" cy="9273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1155CC"/>
                </a:solidFill>
              </a:rPr>
              <a:t>Set the compliance level for unregulated item. For voltage source, compliance should be corresponding to current and vice versa.</a:t>
            </a:r>
            <a:r>
              <a:rPr lang="en">
                <a:solidFill>
                  <a:srgbClr val="3C78D8"/>
                </a:solidFill>
              </a:rPr>
              <a:t> </a:t>
            </a:r>
            <a:r>
              <a:rPr lang="en">
                <a:solidFill>
                  <a:srgbClr val="FF0000"/>
                </a:solidFill>
              </a:rPr>
              <a:t>Refer to maximum compliance level in datasheet of instrument.</a:t>
            </a:r>
          </a:p>
        </p:txBody>
      </p:sp>
    </p:spTree>
  </p:cSld>
  <p:clrMapOvr>
    <a:masterClrMapping/>
  </p:clrMapOvr>
  <p:transition spd="slow">
    <p:cut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CCCCCC"/>
        </a:solid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Shape 1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5638" y="0"/>
            <a:ext cx="789272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Shape 144"/>
          <p:cNvSpPr/>
          <p:nvPr/>
        </p:nvSpPr>
        <p:spPr>
          <a:xfrm>
            <a:off x="697550" y="666825"/>
            <a:ext cx="1147200" cy="382499"/>
          </a:xfrm>
          <a:prstGeom prst="rect">
            <a:avLst/>
          </a:prstGeom>
          <a:noFill/>
          <a:ln cap="flat" cmpd="sng" w="38100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5" name="Shape 145"/>
          <p:cNvSpPr txBox="1"/>
          <p:nvPr/>
        </p:nvSpPr>
        <p:spPr>
          <a:xfrm>
            <a:off x="4197775" y="170825"/>
            <a:ext cx="4726500" cy="9273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1155CC"/>
                </a:solidFill>
              </a:rPr>
              <a:t>Set additional time delay between source triggering to decrease sampling speed. </a:t>
            </a:r>
            <a:r>
              <a:rPr lang="en">
                <a:solidFill>
                  <a:srgbClr val="FF0000"/>
                </a:solidFill>
              </a:rPr>
              <a:t>Note that source has inbuilt delay, so this value adds on top of that. Refer to plot of Delay vs. NPLC in excel file for approximate inbuilt delay.</a:t>
            </a:r>
          </a:p>
        </p:txBody>
      </p:sp>
    </p:spTree>
  </p:cSld>
  <p:clrMapOvr>
    <a:masterClrMapping/>
  </p:clrMapOvr>
  <p:transition spd="slow">
    <p:cut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CCCCCC"/>
        </a:solid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Shape 1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5638" y="0"/>
            <a:ext cx="789272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Shape 151"/>
          <p:cNvSpPr/>
          <p:nvPr/>
        </p:nvSpPr>
        <p:spPr>
          <a:xfrm>
            <a:off x="1838500" y="771675"/>
            <a:ext cx="1034100" cy="283200"/>
          </a:xfrm>
          <a:prstGeom prst="rect">
            <a:avLst/>
          </a:prstGeom>
          <a:noFill/>
          <a:ln cap="flat" cmpd="sng" w="38100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2" name="Shape 152"/>
          <p:cNvSpPr txBox="1"/>
          <p:nvPr/>
        </p:nvSpPr>
        <p:spPr>
          <a:xfrm>
            <a:off x="-196275" y="4548000"/>
            <a:ext cx="4726500" cy="5955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274E13"/>
                </a:solidFill>
              </a:rPr>
              <a:t>Refer to end of SOP as to how to “Specify excel or image file location”</a:t>
            </a:r>
          </a:p>
        </p:txBody>
      </p:sp>
      <p:sp>
        <p:nvSpPr>
          <p:cNvPr id="153" name="Shape 153"/>
          <p:cNvSpPr/>
          <p:nvPr/>
        </p:nvSpPr>
        <p:spPr>
          <a:xfrm>
            <a:off x="4441575" y="1768400"/>
            <a:ext cx="2958899" cy="283200"/>
          </a:xfrm>
          <a:prstGeom prst="rect">
            <a:avLst/>
          </a:prstGeom>
          <a:noFill/>
          <a:ln cap="flat" cmpd="sng" w="1905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4" name="Shape 154"/>
          <p:cNvSpPr txBox="1"/>
          <p:nvPr/>
        </p:nvSpPr>
        <p:spPr>
          <a:xfrm>
            <a:off x="4189600" y="34700"/>
            <a:ext cx="4538699" cy="965999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1155CC"/>
                </a:solidFill>
              </a:rPr>
              <a:t>Turning this on (green color) would export the plot data into an excel file whose path is specified in </a:t>
            </a:r>
            <a:r>
              <a:rPr lang="en">
                <a:solidFill>
                  <a:srgbClr val="38761D"/>
                </a:solidFill>
              </a:rPr>
              <a:t>File path</a:t>
            </a:r>
            <a:r>
              <a:rPr lang="en">
                <a:solidFill>
                  <a:srgbClr val="1155CC"/>
                </a:solidFill>
              </a:rPr>
              <a:t>.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1155CC"/>
                </a:solidFill>
              </a:rPr>
              <a:t>Similarly specify file name for image file. </a:t>
            </a:r>
            <a:r>
              <a:rPr lang="en">
                <a:solidFill>
                  <a:srgbClr val="FF0000"/>
                </a:solidFill>
              </a:rPr>
              <a:t>Remember not to put any file extensions in any file name</a:t>
            </a:r>
          </a:p>
        </p:txBody>
      </p:sp>
      <p:cxnSp>
        <p:nvCxnSpPr>
          <p:cNvPr id="155" name="Shape 155"/>
          <p:cNvCxnSpPr>
            <a:stCxn id="156" idx="1"/>
            <a:endCxn id="151" idx="3"/>
          </p:cNvCxnSpPr>
          <p:nvPr/>
        </p:nvCxnSpPr>
        <p:spPr>
          <a:xfrm flipH="1">
            <a:off x="2872600" y="474075"/>
            <a:ext cx="1317000" cy="439199"/>
          </a:xfrm>
          <a:prstGeom prst="straightConnector1">
            <a:avLst/>
          </a:prstGeom>
          <a:noFill/>
          <a:ln cap="flat" cmpd="sng" w="19050">
            <a:solidFill>
              <a:srgbClr val="1155CC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57" name="Shape 157"/>
          <p:cNvCxnSpPr>
            <a:endCxn id="153" idx="0"/>
          </p:cNvCxnSpPr>
          <p:nvPr/>
        </p:nvCxnSpPr>
        <p:spPr>
          <a:xfrm flipH="1">
            <a:off x="5921025" y="539000"/>
            <a:ext cx="1733100" cy="1229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  <p:transition spd="slow">
    <p:cut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CCCCCC"/>
        </a:solidFill>
      </p:bgPr>
    </p:bg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Shape 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5638" y="0"/>
            <a:ext cx="789272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Shape 163"/>
          <p:cNvSpPr/>
          <p:nvPr/>
        </p:nvSpPr>
        <p:spPr>
          <a:xfrm>
            <a:off x="3254550" y="546375"/>
            <a:ext cx="870599" cy="316499"/>
          </a:xfrm>
          <a:prstGeom prst="rect">
            <a:avLst/>
          </a:prstGeom>
          <a:noFill/>
          <a:ln cap="flat" cmpd="sng" w="38100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4" name="Shape 164"/>
          <p:cNvSpPr txBox="1"/>
          <p:nvPr/>
        </p:nvSpPr>
        <p:spPr>
          <a:xfrm>
            <a:off x="4214075" y="357925"/>
            <a:ext cx="4726500" cy="5955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00FF"/>
                </a:solidFill>
              </a:rPr>
              <a:t>Specify no. of power line cycles the measurement should be integrated for taking readings</a:t>
            </a:r>
          </a:p>
        </p:txBody>
      </p:sp>
    </p:spTree>
  </p:cSld>
  <p:clrMapOvr>
    <a:masterClrMapping/>
  </p:clrMapOvr>
  <p:transition spd="slow">
    <p:cut/>
  </p:transition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CCCCCC"/>
        </a:solidFill>
      </p:bgPr>
    </p:bg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Shape 1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5638" y="0"/>
            <a:ext cx="789272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Shape 170"/>
          <p:cNvSpPr txBox="1"/>
          <p:nvPr/>
        </p:nvSpPr>
        <p:spPr>
          <a:xfrm>
            <a:off x="4181525" y="276600"/>
            <a:ext cx="4726500" cy="5451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1155CC"/>
                </a:solidFill>
              </a:rPr>
              <a:t>Select the SourceMeter to be used from drop down menu.</a:t>
            </a:r>
          </a:p>
        </p:txBody>
      </p:sp>
      <p:pic>
        <p:nvPicPr>
          <p:cNvPr id="171" name="Shape 1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96725" y="1950300"/>
            <a:ext cx="1143224" cy="295025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Shape 172"/>
          <p:cNvSpPr/>
          <p:nvPr/>
        </p:nvSpPr>
        <p:spPr>
          <a:xfrm>
            <a:off x="2040900" y="1797875"/>
            <a:ext cx="1254900" cy="447300"/>
          </a:xfrm>
          <a:prstGeom prst="rect">
            <a:avLst/>
          </a:prstGeom>
          <a:noFill/>
          <a:ln cap="flat" cmpd="sng" w="38100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CCCCCC"/>
        </a:solid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Shape 1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5638" y="0"/>
            <a:ext cx="789272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Shape 178"/>
          <p:cNvSpPr/>
          <p:nvPr/>
        </p:nvSpPr>
        <p:spPr>
          <a:xfrm>
            <a:off x="2009425" y="2115175"/>
            <a:ext cx="1277399" cy="325499"/>
          </a:xfrm>
          <a:prstGeom prst="rect">
            <a:avLst/>
          </a:prstGeom>
          <a:noFill/>
          <a:ln cap="flat" cmpd="sng" w="38100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9" name="Shape 179"/>
          <p:cNvSpPr txBox="1"/>
          <p:nvPr/>
        </p:nvSpPr>
        <p:spPr>
          <a:xfrm>
            <a:off x="4181525" y="203375"/>
            <a:ext cx="4726500" cy="7890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1155CC"/>
                </a:solidFill>
              </a:rPr>
              <a:t>Enter the measurement range for SourceMeter. For voltage source mode, range should correspond to current and vice-versa. </a:t>
            </a:r>
          </a:p>
        </p:txBody>
      </p:sp>
    </p:spTree>
  </p:cSld>
  <p:clrMapOvr>
    <a:masterClrMapping/>
  </p:clrMapOvr>
  <p:transition spd="slow">
    <p:cut/>
  </p:transition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CCCCCC"/>
        </a:solidFill>
      </p:bgPr>
    </p:bg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Shape 1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5638" y="0"/>
            <a:ext cx="789272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Shape 185"/>
          <p:cNvSpPr/>
          <p:nvPr/>
        </p:nvSpPr>
        <p:spPr>
          <a:xfrm>
            <a:off x="3311075" y="1936175"/>
            <a:ext cx="951899" cy="325499"/>
          </a:xfrm>
          <a:prstGeom prst="rect">
            <a:avLst/>
          </a:prstGeom>
          <a:noFill/>
          <a:ln cap="flat" cmpd="sng" w="38100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6" name="Shape 186"/>
          <p:cNvSpPr txBox="1"/>
          <p:nvPr/>
        </p:nvSpPr>
        <p:spPr>
          <a:xfrm>
            <a:off x="4181525" y="203375"/>
            <a:ext cx="4726500" cy="5532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1155CC"/>
                </a:solidFill>
              </a:rPr>
              <a:t>Stop execution button breaks the program run in between.</a:t>
            </a:r>
          </a:p>
        </p:txBody>
      </p:sp>
    </p:spTree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CCCCCC"/>
        </a:soli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/>
          <p:nvPr>
            <p:ph idx="1" type="body"/>
          </p:nvPr>
        </p:nvSpPr>
        <p:spPr>
          <a:xfrm>
            <a:off x="457200" y="3936909"/>
            <a:ext cx="8229600" cy="5195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Single Measurement</a:t>
            </a:r>
          </a:p>
        </p:txBody>
      </p:sp>
    </p:spTree>
  </p:cSld>
  <p:clrMapOvr>
    <a:masterClrMapping/>
  </p:clrMapOvr>
  <p:transition spd="slow">
    <p:cut/>
  </p:transition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CCCCCC"/>
        </a:solidFill>
      </p:bgPr>
    </p:bg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Shape 1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5638" y="0"/>
            <a:ext cx="789272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Shape 192"/>
          <p:cNvSpPr txBox="1"/>
          <p:nvPr/>
        </p:nvSpPr>
        <p:spPr>
          <a:xfrm>
            <a:off x="4279125" y="341650"/>
            <a:ext cx="4726500" cy="5370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1155CC"/>
                </a:solidFill>
              </a:rPr>
              <a:t>Select the sweep option and </a:t>
            </a:r>
            <a:r>
              <a:rPr lang="en">
                <a:solidFill>
                  <a:srgbClr val="274E13"/>
                </a:solidFill>
              </a:rPr>
              <a:t>list size selection</a:t>
            </a:r>
            <a:r>
              <a:rPr lang="en">
                <a:solidFill>
                  <a:srgbClr val="1155CC"/>
                </a:solidFill>
              </a:rPr>
              <a:t> from drop down menu</a:t>
            </a:r>
          </a:p>
        </p:txBody>
      </p:sp>
      <p:sp>
        <p:nvSpPr>
          <p:cNvPr id="193" name="Shape 193"/>
          <p:cNvSpPr/>
          <p:nvPr/>
        </p:nvSpPr>
        <p:spPr>
          <a:xfrm>
            <a:off x="1044300" y="2635825"/>
            <a:ext cx="1770600" cy="951600"/>
          </a:xfrm>
          <a:prstGeom prst="rect">
            <a:avLst/>
          </a:prstGeom>
          <a:noFill/>
          <a:ln cap="flat" cmpd="sng" w="38100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94" name="Shape 1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95187" y="2810512"/>
            <a:ext cx="1680259" cy="748954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Shape 195"/>
          <p:cNvSpPr/>
          <p:nvPr/>
        </p:nvSpPr>
        <p:spPr>
          <a:xfrm>
            <a:off x="2961225" y="2635825"/>
            <a:ext cx="862200" cy="398699"/>
          </a:xfrm>
          <a:prstGeom prst="rect">
            <a:avLst/>
          </a:prstGeom>
          <a:noFill/>
          <a:ln cap="flat" cmpd="sng" w="38100">
            <a:solidFill>
              <a:srgbClr val="274E13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CCCCCC"/>
        </a:solidFill>
      </p:bgPr>
    </p:bg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Shape 2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5638" y="0"/>
            <a:ext cx="789272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Shape 201"/>
          <p:cNvSpPr/>
          <p:nvPr/>
        </p:nvSpPr>
        <p:spPr>
          <a:xfrm>
            <a:off x="993400" y="2992875"/>
            <a:ext cx="3204299" cy="1553699"/>
          </a:xfrm>
          <a:prstGeom prst="rect">
            <a:avLst/>
          </a:prstGeom>
          <a:noFill/>
          <a:ln cap="flat" cmpd="sng" w="38100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2" name="Shape 202"/>
          <p:cNvSpPr txBox="1"/>
          <p:nvPr/>
        </p:nvSpPr>
        <p:spPr>
          <a:xfrm>
            <a:off x="4295425" y="195225"/>
            <a:ext cx="4726500" cy="1374899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1155CC"/>
                </a:solidFill>
              </a:rPr>
              <a:t>Specify start output, peak output, end output, manual input list, file path in the numeric control box depending upon the option chosen in the last step. </a:t>
            </a:r>
            <a:r>
              <a:rPr lang="en">
                <a:solidFill>
                  <a:srgbClr val="FF0000"/>
                </a:solidFill>
              </a:rPr>
              <a:t>Note that for File input, file should be either .csv or .txt file and not .xlsx file.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0000"/>
                </a:solidFill>
              </a:rPr>
              <a:t>Also +ve peak o/p and -ve peak o/p should be +ve value if required for sweep option</a:t>
            </a:r>
          </a:p>
        </p:txBody>
      </p:sp>
    </p:spTree>
  </p:cSld>
  <p:clrMapOvr>
    <a:masterClrMapping/>
  </p:clrMapOvr>
  <p:transition spd="slow">
    <p:cut/>
  </p:transition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CCCCCC"/>
        </a:solidFill>
      </p:bgPr>
    </p:bg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Shape 2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5537" y="2252662"/>
            <a:ext cx="4352925" cy="638175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Shape 208"/>
          <p:cNvSpPr txBox="1"/>
          <p:nvPr/>
        </p:nvSpPr>
        <p:spPr>
          <a:xfrm>
            <a:off x="3612050" y="187100"/>
            <a:ext cx="4726500" cy="5532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1155CC"/>
                </a:solidFill>
              </a:rPr>
              <a:t>Click on Run Button on the top-left corner of the screen to initiate measurement.</a:t>
            </a:r>
          </a:p>
        </p:txBody>
      </p:sp>
      <p:cxnSp>
        <p:nvCxnSpPr>
          <p:cNvPr id="209" name="Shape 209"/>
          <p:cNvCxnSpPr>
            <a:stCxn id="208" idx="1"/>
            <a:endCxn id="210" idx="0"/>
          </p:cNvCxnSpPr>
          <p:nvPr/>
        </p:nvCxnSpPr>
        <p:spPr>
          <a:xfrm flipH="1">
            <a:off x="3000350" y="463700"/>
            <a:ext cx="611700" cy="21705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210" name="Shape 210"/>
          <p:cNvSpPr/>
          <p:nvPr/>
        </p:nvSpPr>
        <p:spPr>
          <a:xfrm>
            <a:off x="2894900" y="2634350"/>
            <a:ext cx="210899" cy="211500"/>
          </a:xfrm>
          <a:prstGeom prst="rect">
            <a:avLst/>
          </a:prstGeom>
          <a:noFill/>
          <a:ln cap="flat" cmpd="sng" w="38100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CCCCCC"/>
        </a:solidFill>
      </p:bgPr>
    </p:bg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 txBox="1"/>
          <p:nvPr>
            <p:ph idx="1" type="body"/>
          </p:nvPr>
        </p:nvSpPr>
        <p:spPr>
          <a:xfrm>
            <a:off x="457200" y="3936909"/>
            <a:ext cx="8229600" cy="5195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Sweep (Two Probe + Constant Source)</a:t>
            </a:r>
          </a:p>
        </p:txBody>
      </p:sp>
    </p:spTree>
  </p:cSld>
  <p:clrMapOvr>
    <a:masterClrMapping/>
  </p:clrMapOvr>
  <p:transition spd="slow">
    <p:cut/>
  </p:transition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CCCCCC"/>
        </a:solidFill>
      </p:bgPr>
    </p:bg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Shape 2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5638" y="0"/>
            <a:ext cx="789272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Shape 221"/>
          <p:cNvSpPr/>
          <p:nvPr/>
        </p:nvSpPr>
        <p:spPr>
          <a:xfrm>
            <a:off x="715900" y="252200"/>
            <a:ext cx="1147200" cy="382499"/>
          </a:xfrm>
          <a:prstGeom prst="rect">
            <a:avLst/>
          </a:prstGeom>
          <a:noFill/>
          <a:ln cap="flat" cmpd="sng" w="38100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2" name="Shape 222"/>
          <p:cNvSpPr txBox="1"/>
          <p:nvPr/>
        </p:nvSpPr>
        <p:spPr>
          <a:xfrm>
            <a:off x="4303550" y="219650"/>
            <a:ext cx="4010699" cy="4476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1155CC"/>
                </a:solidFill>
              </a:rPr>
              <a:t>Set the source mode: &lt;Voltage&gt; or &lt;Current&gt;.</a:t>
            </a:r>
          </a:p>
        </p:txBody>
      </p:sp>
    </p:spTree>
  </p:cSld>
  <p:clrMapOvr>
    <a:masterClrMapping/>
  </p:clrMapOvr>
  <p:transition spd="slow">
    <p:cut/>
  </p:transition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CCCCCC"/>
        </a:solidFill>
      </p:bgPr>
    </p:bg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Shape 2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5638" y="0"/>
            <a:ext cx="789272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Shape 228"/>
          <p:cNvSpPr/>
          <p:nvPr/>
        </p:nvSpPr>
        <p:spPr>
          <a:xfrm>
            <a:off x="1830425" y="187100"/>
            <a:ext cx="1195800" cy="382499"/>
          </a:xfrm>
          <a:prstGeom prst="rect">
            <a:avLst/>
          </a:prstGeom>
          <a:noFill/>
          <a:ln cap="flat" cmpd="sng" w="38100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9" name="Shape 229"/>
          <p:cNvSpPr txBox="1"/>
          <p:nvPr/>
        </p:nvSpPr>
        <p:spPr>
          <a:xfrm>
            <a:off x="4254750" y="138300"/>
            <a:ext cx="4726500" cy="9273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1155CC"/>
                </a:solidFill>
              </a:rPr>
              <a:t>Set the compliance level for unregulated item. For voltage source, compliance should be corresponding to current and vice versa.</a:t>
            </a:r>
            <a:r>
              <a:rPr lang="en">
                <a:solidFill>
                  <a:srgbClr val="3C78D8"/>
                </a:solidFill>
              </a:rPr>
              <a:t> </a:t>
            </a:r>
            <a:r>
              <a:rPr lang="en">
                <a:solidFill>
                  <a:srgbClr val="FF0000"/>
                </a:solidFill>
              </a:rPr>
              <a:t>Refer to maximum compliance level in datasheet of instrument.</a:t>
            </a:r>
          </a:p>
        </p:txBody>
      </p:sp>
    </p:spTree>
  </p:cSld>
  <p:clrMapOvr>
    <a:masterClrMapping/>
  </p:clrMapOvr>
  <p:transition spd="slow">
    <p:cut/>
  </p:transition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CCCCCC"/>
        </a:solidFill>
      </p:bgPr>
    </p:bg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Shape 2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5638" y="0"/>
            <a:ext cx="789272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Shape 235"/>
          <p:cNvSpPr/>
          <p:nvPr/>
        </p:nvSpPr>
        <p:spPr>
          <a:xfrm>
            <a:off x="697550" y="666825"/>
            <a:ext cx="1147200" cy="382499"/>
          </a:xfrm>
          <a:prstGeom prst="rect">
            <a:avLst/>
          </a:prstGeom>
          <a:noFill/>
          <a:ln cap="flat" cmpd="sng" w="38100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6" name="Shape 236"/>
          <p:cNvSpPr txBox="1"/>
          <p:nvPr/>
        </p:nvSpPr>
        <p:spPr>
          <a:xfrm>
            <a:off x="4197775" y="170825"/>
            <a:ext cx="4726500" cy="9273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1155CC"/>
                </a:solidFill>
              </a:rPr>
              <a:t>Set additional time delay between source triggering to decrease sampling speed. </a:t>
            </a:r>
            <a:r>
              <a:rPr lang="en">
                <a:solidFill>
                  <a:srgbClr val="FF0000"/>
                </a:solidFill>
              </a:rPr>
              <a:t>Note that source has inbuilt delay, so this value adds on top of that. Refer to plot of Delay vs. NPLC in excel file for approximate inbuilt delay.</a:t>
            </a:r>
          </a:p>
        </p:txBody>
      </p:sp>
    </p:spTree>
  </p:cSld>
  <p:clrMapOvr>
    <a:masterClrMapping/>
  </p:clrMapOvr>
  <p:transition spd="slow">
    <p:cut/>
  </p:transition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CCCCCC"/>
        </a:solidFill>
      </p:bgPr>
    </p:bg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Shape 2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5638" y="0"/>
            <a:ext cx="789272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Shape 242"/>
          <p:cNvSpPr/>
          <p:nvPr/>
        </p:nvSpPr>
        <p:spPr>
          <a:xfrm>
            <a:off x="1831325" y="782600"/>
            <a:ext cx="1147200" cy="317400"/>
          </a:xfrm>
          <a:prstGeom prst="rect">
            <a:avLst/>
          </a:prstGeom>
          <a:noFill/>
          <a:ln cap="flat" cmpd="sng" w="38100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243" name="Shape 243"/>
          <p:cNvCxnSpPr/>
          <p:nvPr/>
        </p:nvCxnSpPr>
        <p:spPr>
          <a:xfrm flipH="1">
            <a:off x="6719849" y="772850"/>
            <a:ext cx="1212000" cy="992399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244" name="Shape 244"/>
          <p:cNvSpPr txBox="1"/>
          <p:nvPr/>
        </p:nvSpPr>
        <p:spPr>
          <a:xfrm>
            <a:off x="4197800" y="187100"/>
            <a:ext cx="4726500" cy="5955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1155CC"/>
                </a:solidFill>
              </a:rPr>
              <a:t>Turning this on (green color) would export the plot data into an excel file whose path is specified in </a:t>
            </a:r>
            <a:r>
              <a:rPr lang="en">
                <a:solidFill>
                  <a:srgbClr val="38761D"/>
                </a:solidFill>
              </a:rPr>
              <a:t>File path</a:t>
            </a:r>
            <a:r>
              <a:rPr lang="en">
                <a:solidFill>
                  <a:srgbClr val="1155CC"/>
                </a:solidFill>
              </a:rPr>
              <a:t>.</a:t>
            </a:r>
          </a:p>
        </p:txBody>
      </p:sp>
      <p:sp>
        <p:nvSpPr>
          <p:cNvPr id="245" name="Shape 245"/>
          <p:cNvSpPr/>
          <p:nvPr/>
        </p:nvSpPr>
        <p:spPr>
          <a:xfrm>
            <a:off x="4458100" y="1724675"/>
            <a:ext cx="2399699" cy="366300"/>
          </a:xfrm>
          <a:prstGeom prst="rect">
            <a:avLst/>
          </a:prstGeom>
          <a:noFill/>
          <a:ln cap="flat" cmpd="sng" w="1905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46" name="Shape 246"/>
          <p:cNvSpPr txBox="1"/>
          <p:nvPr/>
        </p:nvSpPr>
        <p:spPr>
          <a:xfrm>
            <a:off x="500" y="4548000"/>
            <a:ext cx="4726500" cy="5955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274E13"/>
                </a:solidFill>
              </a:rPr>
              <a:t>Refer to end of SOP as to how to “Specify excel or image file location”</a:t>
            </a:r>
          </a:p>
        </p:txBody>
      </p:sp>
      <p:cxnSp>
        <p:nvCxnSpPr>
          <p:cNvPr id="247" name="Shape 247"/>
          <p:cNvCxnSpPr>
            <a:stCxn id="244" idx="1"/>
            <a:endCxn id="242" idx="3"/>
          </p:cNvCxnSpPr>
          <p:nvPr/>
        </p:nvCxnSpPr>
        <p:spPr>
          <a:xfrm flipH="1">
            <a:off x="2978600" y="484850"/>
            <a:ext cx="1219200" cy="456300"/>
          </a:xfrm>
          <a:prstGeom prst="straightConnector1">
            <a:avLst/>
          </a:prstGeom>
          <a:noFill/>
          <a:ln cap="flat" cmpd="sng" w="19050">
            <a:solidFill>
              <a:srgbClr val="1155CC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  <p:transition spd="slow">
    <p:cut/>
  </p:transition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CCCCCC"/>
        </a:solidFill>
      </p:bgPr>
    </p:bg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Shape 2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5638" y="0"/>
            <a:ext cx="789272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Shape 253"/>
          <p:cNvSpPr/>
          <p:nvPr/>
        </p:nvSpPr>
        <p:spPr>
          <a:xfrm>
            <a:off x="3213675" y="554575"/>
            <a:ext cx="870599" cy="316499"/>
          </a:xfrm>
          <a:prstGeom prst="rect">
            <a:avLst/>
          </a:prstGeom>
          <a:noFill/>
          <a:ln cap="flat" cmpd="sng" w="38100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4" name="Shape 254"/>
          <p:cNvSpPr txBox="1"/>
          <p:nvPr/>
        </p:nvSpPr>
        <p:spPr>
          <a:xfrm>
            <a:off x="4214075" y="357925"/>
            <a:ext cx="4726500" cy="5955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00FF"/>
                </a:solidFill>
              </a:rPr>
              <a:t>Specify no. of power line cycles the measurement should be integrated for taking readings</a:t>
            </a:r>
          </a:p>
        </p:txBody>
      </p:sp>
    </p:spTree>
  </p:cSld>
  <p:clrMapOvr>
    <a:masterClrMapping/>
  </p:clrMapOvr>
  <p:transition spd="slow">
    <p:cut/>
  </p:transition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CCCCCC"/>
        </a:solidFill>
      </p:bgPr>
    </p:bg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Shape 2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5638" y="0"/>
            <a:ext cx="7892722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Shape 2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85775" y="1734375"/>
            <a:ext cx="1116499" cy="288125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Shape 261"/>
          <p:cNvSpPr/>
          <p:nvPr/>
        </p:nvSpPr>
        <p:spPr>
          <a:xfrm>
            <a:off x="1088150" y="1577925"/>
            <a:ext cx="1254900" cy="480299"/>
          </a:xfrm>
          <a:prstGeom prst="rect">
            <a:avLst/>
          </a:prstGeom>
          <a:noFill/>
          <a:ln cap="flat" cmpd="sng" w="38100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2" name="Shape 262"/>
          <p:cNvSpPr txBox="1"/>
          <p:nvPr/>
        </p:nvSpPr>
        <p:spPr>
          <a:xfrm>
            <a:off x="4222175" y="284725"/>
            <a:ext cx="4726500" cy="5451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1155CC"/>
                </a:solidFill>
              </a:rPr>
              <a:t>Select the SourceMeter to be used from drop down menu.</a:t>
            </a:r>
          </a:p>
        </p:txBody>
      </p:sp>
    </p:spTree>
  </p:cSld>
  <p:clrMapOvr>
    <a:masterClrMapping/>
  </p:clrMapOvr>
  <p:transition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CCCCCC"/>
        </a:solid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Shape 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4137" y="0"/>
            <a:ext cx="7895725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Shape 67"/>
          <p:cNvSpPr/>
          <p:nvPr/>
        </p:nvSpPr>
        <p:spPr>
          <a:xfrm>
            <a:off x="772850" y="219650"/>
            <a:ext cx="1030499" cy="382499"/>
          </a:xfrm>
          <a:prstGeom prst="rect">
            <a:avLst/>
          </a:prstGeom>
          <a:noFill/>
          <a:ln cap="flat" cmpd="sng" w="38100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8" name="Shape 68"/>
          <p:cNvSpPr txBox="1"/>
          <p:nvPr/>
        </p:nvSpPr>
        <p:spPr>
          <a:xfrm>
            <a:off x="4238450" y="187100"/>
            <a:ext cx="4010699" cy="4476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1155CC"/>
                </a:solidFill>
              </a:rPr>
              <a:t>Set the source mode: &lt;Voltage&gt; or &lt;Current&gt;.</a:t>
            </a:r>
          </a:p>
        </p:txBody>
      </p:sp>
    </p:spTree>
  </p:cSld>
  <p:clrMapOvr>
    <a:masterClrMapping/>
  </p:clrMapOvr>
  <p:transition spd="slow">
    <p:cut/>
  </p:transition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CCCCCC"/>
        </a:solidFill>
      </p:bgPr>
    </p:bg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Shape 2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5638" y="0"/>
            <a:ext cx="789272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Shape 268"/>
          <p:cNvSpPr/>
          <p:nvPr/>
        </p:nvSpPr>
        <p:spPr>
          <a:xfrm>
            <a:off x="2324650" y="1569850"/>
            <a:ext cx="1165500" cy="423300"/>
          </a:xfrm>
          <a:prstGeom prst="rect">
            <a:avLst/>
          </a:prstGeom>
          <a:noFill/>
          <a:ln cap="flat" cmpd="sng" w="38100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9" name="Shape 269"/>
          <p:cNvSpPr txBox="1"/>
          <p:nvPr/>
        </p:nvSpPr>
        <p:spPr>
          <a:xfrm>
            <a:off x="4368625" y="187100"/>
            <a:ext cx="4726500" cy="7890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1155CC"/>
                </a:solidFill>
              </a:rPr>
              <a:t>Enter the measurement range for SourceMeter. For voltage source mode, range should correspond to current and vice-versa. </a:t>
            </a:r>
          </a:p>
        </p:txBody>
      </p:sp>
    </p:spTree>
  </p:cSld>
  <p:clrMapOvr>
    <a:masterClrMapping/>
  </p:clrMapOvr>
  <p:transition spd="slow">
    <p:cut/>
  </p:transition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CCCCCC"/>
        </a:solidFill>
      </p:bgPr>
    </p:bg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Shape 2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5638" y="0"/>
            <a:ext cx="789272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Shape 275"/>
          <p:cNvSpPr txBox="1"/>
          <p:nvPr/>
        </p:nvSpPr>
        <p:spPr>
          <a:xfrm>
            <a:off x="4181525" y="203375"/>
            <a:ext cx="4726500" cy="5532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1155CC"/>
                </a:solidFill>
              </a:rPr>
              <a:t>Stop execution button breaks the program run in between.</a:t>
            </a:r>
          </a:p>
        </p:txBody>
      </p:sp>
      <p:sp>
        <p:nvSpPr>
          <p:cNvPr id="276" name="Shape 276"/>
          <p:cNvSpPr/>
          <p:nvPr/>
        </p:nvSpPr>
        <p:spPr>
          <a:xfrm>
            <a:off x="3384300" y="1594500"/>
            <a:ext cx="951899" cy="325499"/>
          </a:xfrm>
          <a:prstGeom prst="rect">
            <a:avLst/>
          </a:prstGeom>
          <a:noFill/>
          <a:ln cap="flat" cmpd="sng" w="38100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CCCCCC"/>
        </a:solidFill>
      </p:bgPr>
    </p:bg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Shape 2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5638" y="0"/>
            <a:ext cx="7892722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Shape 2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8500" y="2205225"/>
            <a:ext cx="1583925" cy="707199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Shape 283"/>
          <p:cNvSpPr/>
          <p:nvPr/>
        </p:nvSpPr>
        <p:spPr>
          <a:xfrm>
            <a:off x="1011775" y="2050075"/>
            <a:ext cx="1770600" cy="951600"/>
          </a:xfrm>
          <a:prstGeom prst="rect">
            <a:avLst/>
          </a:prstGeom>
          <a:noFill/>
          <a:ln cap="flat" cmpd="sng" w="38100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4" name="Shape 284"/>
          <p:cNvSpPr/>
          <p:nvPr/>
        </p:nvSpPr>
        <p:spPr>
          <a:xfrm>
            <a:off x="2944950" y="2050075"/>
            <a:ext cx="862200" cy="398699"/>
          </a:xfrm>
          <a:prstGeom prst="rect">
            <a:avLst/>
          </a:prstGeom>
          <a:noFill/>
          <a:ln cap="flat" cmpd="sng" w="38100">
            <a:solidFill>
              <a:srgbClr val="274E13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5" name="Shape 285"/>
          <p:cNvSpPr txBox="1"/>
          <p:nvPr/>
        </p:nvSpPr>
        <p:spPr>
          <a:xfrm>
            <a:off x="4279125" y="341650"/>
            <a:ext cx="4726500" cy="5370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1155CC"/>
                </a:solidFill>
              </a:rPr>
              <a:t>Select the sweep option and </a:t>
            </a:r>
            <a:r>
              <a:rPr lang="en">
                <a:solidFill>
                  <a:srgbClr val="274E13"/>
                </a:solidFill>
              </a:rPr>
              <a:t>list size selection</a:t>
            </a:r>
            <a:r>
              <a:rPr lang="en">
                <a:solidFill>
                  <a:srgbClr val="1155CC"/>
                </a:solidFill>
              </a:rPr>
              <a:t> from drop down menu</a:t>
            </a:r>
          </a:p>
        </p:txBody>
      </p:sp>
    </p:spTree>
  </p:cSld>
  <p:clrMapOvr>
    <a:masterClrMapping/>
  </p:clrMapOvr>
  <p:transition spd="slow">
    <p:cut/>
  </p:transition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CCCCCC"/>
        </a:solidFill>
      </p:bgPr>
    </p:bg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Shape 2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5638" y="0"/>
            <a:ext cx="789272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Shape 291"/>
          <p:cNvSpPr/>
          <p:nvPr/>
        </p:nvSpPr>
        <p:spPr>
          <a:xfrm>
            <a:off x="977125" y="2371400"/>
            <a:ext cx="3204299" cy="1586400"/>
          </a:xfrm>
          <a:prstGeom prst="rect">
            <a:avLst/>
          </a:prstGeom>
          <a:noFill/>
          <a:ln cap="flat" cmpd="sng" w="38100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2" name="Shape 292"/>
          <p:cNvSpPr txBox="1"/>
          <p:nvPr/>
        </p:nvSpPr>
        <p:spPr>
          <a:xfrm>
            <a:off x="4295425" y="195225"/>
            <a:ext cx="4726500" cy="1374899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1155CC"/>
                </a:solidFill>
              </a:rPr>
              <a:t>Specify start output, peak output, end output, manual input list, file path in the numeric control box depending upon the option chosen in the last step. </a:t>
            </a:r>
            <a:r>
              <a:rPr lang="en">
                <a:solidFill>
                  <a:srgbClr val="FF0000"/>
                </a:solidFill>
              </a:rPr>
              <a:t>Note that for File input, file should be either .csv or .txt file and not .xlsx file.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0000"/>
                </a:solidFill>
              </a:rPr>
              <a:t>Also +ve peak o/p and -ve peak o/p should be +ve value if required for sweep option</a:t>
            </a:r>
          </a:p>
        </p:txBody>
      </p:sp>
    </p:spTree>
  </p:cSld>
  <p:clrMapOvr>
    <a:masterClrMapping/>
  </p:clrMapOvr>
  <p:transition spd="slow">
    <p:cut/>
  </p:transition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CCCCCC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Shape 2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5638" y="0"/>
            <a:ext cx="789272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Shape 298"/>
          <p:cNvSpPr/>
          <p:nvPr/>
        </p:nvSpPr>
        <p:spPr>
          <a:xfrm>
            <a:off x="993425" y="4002525"/>
            <a:ext cx="3204299" cy="715800"/>
          </a:xfrm>
          <a:prstGeom prst="rect">
            <a:avLst/>
          </a:prstGeom>
          <a:noFill/>
          <a:ln cap="flat" cmpd="sng" w="38100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9" name="Shape 299"/>
          <p:cNvSpPr txBox="1"/>
          <p:nvPr/>
        </p:nvSpPr>
        <p:spPr>
          <a:xfrm>
            <a:off x="4254725" y="162700"/>
            <a:ext cx="4726500" cy="602099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1155CC"/>
                </a:solidFill>
              </a:rPr>
              <a:t>Similarly, specify the configuration for SourceMeter with constant voltage or constant current output.</a:t>
            </a:r>
          </a:p>
        </p:txBody>
      </p:sp>
    </p:spTree>
  </p:cSld>
  <p:clrMapOvr>
    <a:masterClrMapping/>
  </p:clrMapOvr>
  <p:transition spd="slow">
    <p:cut/>
  </p:transition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CCCCCC"/>
        </a:solidFill>
      </p:bgPr>
    </p:bg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 txBox="1"/>
          <p:nvPr>
            <p:ph idx="1" type="body"/>
          </p:nvPr>
        </p:nvSpPr>
        <p:spPr>
          <a:xfrm>
            <a:off x="457200" y="3936909"/>
            <a:ext cx="8229600" cy="5195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Four Probe</a:t>
            </a:r>
          </a:p>
        </p:txBody>
      </p:sp>
    </p:spTree>
  </p:cSld>
  <p:clrMapOvr>
    <a:masterClrMapping/>
  </p:clrMapOvr>
  <p:transition spd="slow">
    <p:cut/>
  </p:transition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CCCCCC"/>
        </a:solidFill>
      </p:bgPr>
    </p:bg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Shape 3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5638" y="0"/>
            <a:ext cx="789272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Shape 310"/>
          <p:cNvSpPr/>
          <p:nvPr/>
        </p:nvSpPr>
        <p:spPr>
          <a:xfrm>
            <a:off x="715900" y="252200"/>
            <a:ext cx="1147200" cy="382499"/>
          </a:xfrm>
          <a:prstGeom prst="rect">
            <a:avLst/>
          </a:prstGeom>
          <a:noFill/>
          <a:ln cap="flat" cmpd="sng" w="38100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11" name="Shape 311"/>
          <p:cNvSpPr txBox="1"/>
          <p:nvPr/>
        </p:nvSpPr>
        <p:spPr>
          <a:xfrm>
            <a:off x="4311650" y="219650"/>
            <a:ext cx="4010699" cy="4476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1155CC"/>
                </a:solidFill>
              </a:rPr>
              <a:t>Set the source mode: &lt;Voltage&gt; or &lt;Current&gt;.</a:t>
            </a:r>
          </a:p>
        </p:txBody>
      </p:sp>
    </p:spTree>
  </p:cSld>
  <p:clrMapOvr>
    <a:masterClrMapping/>
  </p:clrMapOvr>
  <p:transition spd="slow">
    <p:cut/>
  </p:transition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CCCCCC"/>
        </a:solidFill>
      </p:bgPr>
    </p:bg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" name="Shape 3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5638" y="0"/>
            <a:ext cx="789272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Shape 317"/>
          <p:cNvSpPr/>
          <p:nvPr/>
        </p:nvSpPr>
        <p:spPr>
          <a:xfrm>
            <a:off x="1846700" y="219650"/>
            <a:ext cx="1195800" cy="382499"/>
          </a:xfrm>
          <a:prstGeom prst="rect">
            <a:avLst/>
          </a:prstGeom>
          <a:noFill/>
          <a:ln cap="flat" cmpd="sng" w="38100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18" name="Shape 318"/>
          <p:cNvSpPr txBox="1"/>
          <p:nvPr/>
        </p:nvSpPr>
        <p:spPr>
          <a:xfrm>
            <a:off x="4197775" y="154550"/>
            <a:ext cx="4726500" cy="9273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1155CC"/>
                </a:solidFill>
              </a:rPr>
              <a:t>Set the compliance level for unregulated item. For voltage source, compliance should be corresponding to current and vice versa.</a:t>
            </a:r>
            <a:r>
              <a:rPr lang="en">
                <a:solidFill>
                  <a:srgbClr val="3C78D8"/>
                </a:solidFill>
              </a:rPr>
              <a:t> </a:t>
            </a:r>
            <a:r>
              <a:rPr lang="en">
                <a:solidFill>
                  <a:srgbClr val="FF0000"/>
                </a:solidFill>
              </a:rPr>
              <a:t>Refer to maximum compliance level in datasheet of instrument.</a:t>
            </a:r>
          </a:p>
        </p:txBody>
      </p:sp>
    </p:spTree>
  </p:cSld>
  <p:clrMapOvr>
    <a:masterClrMapping/>
  </p:clrMapOvr>
  <p:transition spd="slow">
    <p:cut/>
  </p:transition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CCCCCC"/>
        </a:solidFill>
      </p:bgPr>
    </p:bg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" name="Shape 3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5638" y="0"/>
            <a:ext cx="789272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Shape 324"/>
          <p:cNvSpPr/>
          <p:nvPr/>
        </p:nvSpPr>
        <p:spPr>
          <a:xfrm>
            <a:off x="697550" y="666825"/>
            <a:ext cx="1147200" cy="382499"/>
          </a:xfrm>
          <a:prstGeom prst="rect">
            <a:avLst/>
          </a:prstGeom>
          <a:noFill/>
          <a:ln cap="flat" cmpd="sng" w="38100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25" name="Shape 325"/>
          <p:cNvSpPr txBox="1"/>
          <p:nvPr/>
        </p:nvSpPr>
        <p:spPr>
          <a:xfrm>
            <a:off x="4197775" y="170825"/>
            <a:ext cx="4726500" cy="9273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1155CC"/>
                </a:solidFill>
              </a:rPr>
              <a:t>Set additional time delay between source triggering to decrease sampling speed. </a:t>
            </a:r>
            <a:r>
              <a:rPr lang="en">
                <a:solidFill>
                  <a:srgbClr val="FF0000"/>
                </a:solidFill>
              </a:rPr>
              <a:t>Note that source has inbuilt delay, so this value adds on top of that. Refer to plot of Delay vs. NPLC in excel file for approximate inbuilt delay.</a:t>
            </a:r>
          </a:p>
        </p:txBody>
      </p:sp>
    </p:spTree>
  </p:cSld>
  <p:clrMapOvr>
    <a:masterClrMapping/>
  </p:clrMapOvr>
  <p:transition spd="slow">
    <p:cut/>
  </p:transition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CCCCCC"/>
        </a:solidFill>
      </p:bgPr>
    </p:bg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" name="Shape 3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5638" y="0"/>
            <a:ext cx="789272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Shape 331"/>
          <p:cNvSpPr/>
          <p:nvPr/>
        </p:nvSpPr>
        <p:spPr>
          <a:xfrm>
            <a:off x="1847650" y="782600"/>
            <a:ext cx="1090200" cy="317400"/>
          </a:xfrm>
          <a:prstGeom prst="rect">
            <a:avLst/>
          </a:prstGeom>
          <a:noFill/>
          <a:ln cap="flat" cmpd="sng" w="38100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332" name="Shape 332"/>
          <p:cNvCxnSpPr>
            <a:endCxn id="333" idx="0"/>
          </p:cNvCxnSpPr>
          <p:nvPr/>
        </p:nvCxnSpPr>
        <p:spPr>
          <a:xfrm flipH="1">
            <a:off x="5755975" y="703000"/>
            <a:ext cx="2061600" cy="996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333" name="Shape 333"/>
          <p:cNvSpPr/>
          <p:nvPr/>
        </p:nvSpPr>
        <p:spPr>
          <a:xfrm>
            <a:off x="4474525" y="1699000"/>
            <a:ext cx="2562900" cy="317400"/>
          </a:xfrm>
          <a:prstGeom prst="rect">
            <a:avLst/>
          </a:prstGeom>
          <a:noFill/>
          <a:ln cap="flat" cmpd="sng" w="1905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34" name="Shape 334"/>
          <p:cNvSpPr txBox="1"/>
          <p:nvPr/>
        </p:nvSpPr>
        <p:spPr>
          <a:xfrm>
            <a:off x="4197775" y="187100"/>
            <a:ext cx="4726500" cy="5955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1155CC"/>
                </a:solidFill>
              </a:rPr>
              <a:t>Turning this on (green color) would export the plot data into an excel file whose path is specified in </a:t>
            </a:r>
            <a:r>
              <a:rPr lang="en">
                <a:solidFill>
                  <a:srgbClr val="38761D"/>
                </a:solidFill>
              </a:rPr>
              <a:t>File path</a:t>
            </a:r>
            <a:r>
              <a:rPr lang="en">
                <a:solidFill>
                  <a:srgbClr val="1155CC"/>
                </a:solidFill>
              </a:rPr>
              <a:t>.</a:t>
            </a:r>
          </a:p>
        </p:txBody>
      </p:sp>
      <p:sp>
        <p:nvSpPr>
          <p:cNvPr id="335" name="Shape 335"/>
          <p:cNvSpPr txBox="1"/>
          <p:nvPr/>
        </p:nvSpPr>
        <p:spPr>
          <a:xfrm>
            <a:off x="500" y="4548000"/>
            <a:ext cx="4726500" cy="5955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274E13"/>
                </a:solidFill>
              </a:rPr>
              <a:t>Refer to end of SOP as to how to “Specify excel or image file location”</a:t>
            </a:r>
          </a:p>
        </p:txBody>
      </p:sp>
    </p:spTree>
  </p:cSld>
  <p:clrMapOvr>
    <a:masterClrMapping/>
  </p:clrMapOvr>
  <p:transition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CCCCCC"/>
        </a:solid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Shape 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4137" y="0"/>
            <a:ext cx="7895725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Shape 74"/>
          <p:cNvSpPr/>
          <p:nvPr/>
        </p:nvSpPr>
        <p:spPr>
          <a:xfrm>
            <a:off x="1895500" y="203375"/>
            <a:ext cx="1147200" cy="382499"/>
          </a:xfrm>
          <a:prstGeom prst="rect">
            <a:avLst/>
          </a:prstGeom>
          <a:noFill/>
          <a:ln cap="flat" cmpd="sng" w="38100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5" name="Shape 75"/>
          <p:cNvSpPr txBox="1"/>
          <p:nvPr/>
        </p:nvSpPr>
        <p:spPr>
          <a:xfrm>
            <a:off x="4279125" y="130150"/>
            <a:ext cx="4726500" cy="9273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1155CC"/>
                </a:solidFill>
              </a:rPr>
              <a:t>Set the compliance level for unregulated item. For voltage source, compliance should be corresponding to current and vice versa.</a:t>
            </a:r>
            <a:r>
              <a:rPr lang="en">
                <a:solidFill>
                  <a:srgbClr val="3C78D8"/>
                </a:solidFill>
              </a:rPr>
              <a:t> </a:t>
            </a:r>
            <a:r>
              <a:rPr lang="en">
                <a:solidFill>
                  <a:srgbClr val="FF0000"/>
                </a:solidFill>
              </a:rPr>
              <a:t>Refer to maximum compliance level in datasheet of instrument.</a:t>
            </a:r>
          </a:p>
        </p:txBody>
      </p:sp>
    </p:spTree>
  </p:cSld>
  <p:clrMapOvr>
    <a:masterClrMapping/>
  </p:clrMapOvr>
  <p:transition spd="slow">
    <p:cut/>
  </p:transition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CCCCCC"/>
        </a:solidFill>
      </p:bgPr>
    </p:bg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0" name="Shape 3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5638" y="0"/>
            <a:ext cx="789272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Shape 341"/>
          <p:cNvSpPr txBox="1"/>
          <p:nvPr/>
        </p:nvSpPr>
        <p:spPr>
          <a:xfrm>
            <a:off x="4254725" y="325400"/>
            <a:ext cx="4726500" cy="5451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1155CC"/>
                </a:solidFill>
              </a:rPr>
              <a:t>Select the SourceMeter to be used from drop down menu.</a:t>
            </a:r>
          </a:p>
        </p:txBody>
      </p:sp>
      <p:pic>
        <p:nvPicPr>
          <p:cNvPr id="342" name="Shape 3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01750" y="1860825"/>
            <a:ext cx="1206300" cy="311300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Shape 343"/>
          <p:cNvSpPr/>
          <p:nvPr/>
        </p:nvSpPr>
        <p:spPr>
          <a:xfrm>
            <a:off x="1177450" y="1694825"/>
            <a:ext cx="1254900" cy="477299"/>
          </a:xfrm>
          <a:prstGeom prst="rect">
            <a:avLst/>
          </a:prstGeom>
          <a:noFill/>
          <a:ln cap="flat" cmpd="sng" w="38100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CCCCCC"/>
        </a:solidFill>
      </p:bgPr>
    </p:bg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" name="Shape 3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5638" y="0"/>
            <a:ext cx="789272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Shape 349"/>
          <p:cNvSpPr/>
          <p:nvPr/>
        </p:nvSpPr>
        <p:spPr>
          <a:xfrm>
            <a:off x="1145050" y="2009125"/>
            <a:ext cx="1311899" cy="317699"/>
          </a:xfrm>
          <a:prstGeom prst="rect">
            <a:avLst/>
          </a:prstGeom>
          <a:noFill/>
          <a:ln cap="flat" cmpd="sng" w="38100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50" name="Shape 350"/>
          <p:cNvSpPr txBox="1"/>
          <p:nvPr/>
        </p:nvSpPr>
        <p:spPr>
          <a:xfrm>
            <a:off x="4214050" y="187100"/>
            <a:ext cx="4726500" cy="7890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1155CC"/>
                </a:solidFill>
              </a:rPr>
              <a:t>Enter the measurement range for SourceMeter. For voltage source mode, range should correspond to current and vice-versa. </a:t>
            </a:r>
          </a:p>
        </p:txBody>
      </p:sp>
    </p:spTree>
  </p:cSld>
  <p:clrMapOvr>
    <a:masterClrMapping/>
  </p:clrMapOvr>
  <p:transition spd="slow">
    <p:cut/>
  </p:transition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CCCCCC"/>
        </a:solidFill>
      </p:bgPr>
    </p:bg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Shape 3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5638" y="0"/>
            <a:ext cx="789272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Shape 356"/>
          <p:cNvSpPr txBox="1"/>
          <p:nvPr/>
        </p:nvSpPr>
        <p:spPr>
          <a:xfrm>
            <a:off x="4181525" y="203375"/>
            <a:ext cx="4726500" cy="5532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1155CC"/>
                </a:solidFill>
              </a:rPr>
              <a:t>Stop execution button breaks the program run in between.</a:t>
            </a:r>
          </a:p>
        </p:txBody>
      </p:sp>
      <p:sp>
        <p:nvSpPr>
          <p:cNvPr id="357" name="Shape 357"/>
          <p:cNvSpPr/>
          <p:nvPr/>
        </p:nvSpPr>
        <p:spPr>
          <a:xfrm>
            <a:off x="1073900" y="2375475"/>
            <a:ext cx="951899" cy="325499"/>
          </a:xfrm>
          <a:prstGeom prst="rect">
            <a:avLst/>
          </a:prstGeom>
          <a:noFill/>
          <a:ln cap="flat" cmpd="sng" w="38100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CCCCCC"/>
        </a:solidFill>
      </p:bgPr>
    </p:bg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2" name="Shape 3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5638" y="0"/>
            <a:ext cx="789272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Shape 363"/>
          <p:cNvSpPr/>
          <p:nvPr/>
        </p:nvSpPr>
        <p:spPr>
          <a:xfrm>
            <a:off x="2601225" y="1610475"/>
            <a:ext cx="1368899" cy="1106700"/>
          </a:xfrm>
          <a:prstGeom prst="rect">
            <a:avLst/>
          </a:prstGeom>
          <a:noFill/>
          <a:ln cap="flat" cmpd="sng" w="38100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64" name="Shape 364"/>
          <p:cNvSpPr txBox="1"/>
          <p:nvPr/>
        </p:nvSpPr>
        <p:spPr>
          <a:xfrm>
            <a:off x="4165250" y="170825"/>
            <a:ext cx="4726500" cy="951899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1155CC"/>
                </a:solidFill>
              </a:rPr>
              <a:t>Similarly, specify multimeter to be used, its measurement mode and measurement range. </a:t>
            </a:r>
            <a:r>
              <a:rPr lang="en">
                <a:solidFill>
                  <a:srgbClr val="FF0000"/>
                </a:solidFill>
              </a:rPr>
              <a:t>Note that currently only Keithley 2450 is supported to be used as multimeter.</a:t>
            </a:r>
          </a:p>
        </p:txBody>
      </p:sp>
    </p:spTree>
  </p:cSld>
  <p:clrMapOvr>
    <a:masterClrMapping/>
  </p:clrMapOvr>
  <p:transition spd="slow">
    <p:cut/>
  </p:transition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CCCCCC"/>
        </a:solidFill>
      </p:bgPr>
    </p:bg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9" name="Shape 3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5638" y="0"/>
            <a:ext cx="7892722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Shape 3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90224" y="2965751"/>
            <a:ext cx="1711199" cy="760244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Shape 371"/>
          <p:cNvSpPr/>
          <p:nvPr/>
        </p:nvSpPr>
        <p:spPr>
          <a:xfrm>
            <a:off x="1010275" y="2814800"/>
            <a:ext cx="1871100" cy="951600"/>
          </a:xfrm>
          <a:prstGeom prst="rect">
            <a:avLst/>
          </a:prstGeom>
          <a:noFill/>
          <a:ln cap="flat" cmpd="sng" w="38100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2" name="Shape 372"/>
          <p:cNvSpPr/>
          <p:nvPr/>
        </p:nvSpPr>
        <p:spPr>
          <a:xfrm>
            <a:off x="2961225" y="2814800"/>
            <a:ext cx="862200" cy="398699"/>
          </a:xfrm>
          <a:prstGeom prst="rect">
            <a:avLst/>
          </a:prstGeom>
          <a:noFill/>
          <a:ln cap="flat" cmpd="sng" w="38100">
            <a:solidFill>
              <a:srgbClr val="274E13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3" name="Shape 373"/>
          <p:cNvSpPr txBox="1"/>
          <p:nvPr/>
        </p:nvSpPr>
        <p:spPr>
          <a:xfrm>
            <a:off x="4279125" y="341650"/>
            <a:ext cx="4726500" cy="5370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1155CC"/>
                </a:solidFill>
              </a:rPr>
              <a:t>Select the sweep option and </a:t>
            </a:r>
            <a:r>
              <a:rPr lang="en">
                <a:solidFill>
                  <a:srgbClr val="274E13"/>
                </a:solidFill>
              </a:rPr>
              <a:t>list size selection</a:t>
            </a:r>
            <a:r>
              <a:rPr lang="en">
                <a:solidFill>
                  <a:srgbClr val="1155CC"/>
                </a:solidFill>
              </a:rPr>
              <a:t> from drop down menu</a:t>
            </a:r>
          </a:p>
        </p:txBody>
      </p:sp>
    </p:spTree>
  </p:cSld>
  <p:clrMapOvr>
    <a:masterClrMapping/>
  </p:clrMapOvr>
  <p:transition spd="slow">
    <p:cut/>
  </p:transition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CCCCCC"/>
        </a:solidFill>
      </p:bgPr>
    </p:bg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" name="Shape 3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5638" y="0"/>
            <a:ext cx="789272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Shape 379"/>
          <p:cNvSpPr/>
          <p:nvPr/>
        </p:nvSpPr>
        <p:spPr>
          <a:xfrm>
            <a:off x="1025025" y="3180900"/>
            <a:ext cx="3229500" cy="1456199"/>
          </a:xfrm>
          <a:prstGeom prst="rect">
            <a:avLst/>
          </a:prstGeom>
          <a:noFill/>
          <a:ln cap="flat" cmpd="sng" w="38100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80" name="Shape 380"/>
          <p:cNvSpPr txBox="1"/>
          <p:nvPr/>
        </p:nvSpPr>
        <p:spPr>
          <a:xfrm>
            <a:off x="4295425" y="195225"/>
            <a:ext cx="4726500" cy="1374899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1155CC"/>
                </a:solidFill>
              </a:rPr>
              <a:t>Specify start output, peak output, end output, manual input list, file path in the numeric control box depending upon the option chosen in the last step. </a:t>
            </a:r>
            <a:r>
              <a:rPr lang="en">
                <a:solidFill>
                  <a:srgbClr val="FF0000"/>
                </a:solidFill>
              </a:rPr>
              <a:t>Note that for File input, file should be either .csv or .txt file and not .xlsx file.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0000"/>
                </a:solidFill>
              </a:rPr>
              <a:t>Also +ve peak o/p and -ve peak o/p should be +ve value if required for sweep option</a:t>
            </a:r>
          </a:p>
        </p:txBody>
      </p:sp>
    </p:spTree>
  </p:cSld>
  <p:clrMapOvr>
    <a:masterClrMapping/>
  </p:clrMapOvr>
  <p:transition spd="slow">
    <p:cut/>
  </p:transition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CCCCCC"/>
        </a:solidFill>
      </p:bgPr>
    </p:bg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5" name="Shape 3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5899" y="0"/>
            <a:ext cx="7899175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Shape 386"/>
          <p:cNvSpPr/>
          <p:nvPr/>
        </p:nvSpPr>
        <p:spPr>
          <a:xfrm>
            <a:off x="4377825" y="1350200"/>
            <a:ext cx="495299" cy="284999"/>
          </a:xfrm>
          <a:prstGeom prst="rect">
            <a:avLst/>
          </a:prstGeom>
          <a:noFill/>
          <a:ln cap="flat" cmpd="sng" w="38100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87" name="Shape 387"/>
          <p:cNvSpPr txBox="1"/>
          <p:nvPr/>
        </p:nvSpPr>
        <p:spPr>
          <a:xfrm>
            <a:off x="4222200" y="122000"/>
            <a:ext cx="4726500" cy="976199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1155CC"/>
                </a:solidFill>
              </a:rPr>
              <a:t>You can also choose to see measurement in real time by selecting real time option from Plots tab. </a:t>
            </a:r>
            <a:r>
              <a:rPr lang="en">
                <a:solidFill>
                  <a:srgbClr val="38761D"/>
                </a:solidFill>
              </a:rPr>
              <a:t>Depending upon your need, you can choose to delete previous reading or start plot from last index.</a:t>
            </a:r>
          </a:p>
        </p:txBody>
      </p:sp>
      <p:sp>
        <p:nvSpPr>
          <p:cNvPr id="388" name="Shape 388"/>
          <p:cNvSpPr/>
          <p:nvPr/>
        </p:nvSpPr>
        <p:spPr>
          <a:xfrm>
            <a:off x="5751600" y="1700275"/>
            <a:ext cx="1049700" cy="325499"/>
          </a:xfrm>
          <a:prstGeom prst="rect">
            <a:avLst/>
          </a:prstGeom>
          <a:noFill/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CCCCCC"/>
        </a:solidFill>
      </p:bgPr>
    </p:bg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3" name="Shape 3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5537" y="2252662"/>
            <a:ext cx="4352925" cy="638175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Shape 394"/>
          <p:cNvSpPr txBox="1"/>
          <p:nvPr/>
        </p:nvSpPr>
        <p:spPr>
          <a:xfrm>
            <a:off x="3612050" y="187100"/>
            <a:ext cx="4726500" cy="5532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1155CC"/>
                </a:solidFill>
              </a:rPr>
              <a:t>Click on Run Button on the top-left corner of the screen to initiate measurement.</a:t>
            </a:r>
          </a:p>
        </p:txBody>
      </p:sp>
      <p:cxnSp>
        <p:nvCxnSpPr>
          <p:cNvPr id="395" name="Shape 395"/>
          <p:cNvCxnSpPr>
            <a:stCxn id="394" idx="1"/>
            <a:endCxn id="396" idx="0"/>
          </p:cNvCxnSpPr>
          <p:nvPr/>
        </p:nvCxnSpPr>
        <p:spPr>
          <a:xfrm flipH="1">
            <a:off x="3000350" y="463700"/>
            <a:ext cx="611700" cy="21705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396" name="Shape 396"/>
          <p:cNvSpPr/>
          <p:nvPr/>
        </p:nvSpPr>
        <p:spPr>
          <a:xfrm>
            <a:off x="2894900" y="2634350"/>
            <a:ext cx="210899" cy="211500"/>
          </a:xfrm>
          <a:prstGeom prst="rect">
            <a:avLst/>
          </a:prstGeom>
          <a:noFill/>
          <a:ln cap="flat" cmpd="sng" w="38100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CCCCCC"/>
        </a:solidFill>
      </p:bgPr>
    </p:bg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Shape 401"/>
          <p:cNvSpPr txBox="1"/>
          <p:nvPr>
            <p:ph idx="1" type="body"/>
          </p:nvPr>
        </p:nvSpPr>
        <p:spPr>
          <a:xfrm>
            <a:off x="457200" y="3936909"/>
            <a:ext cx="8229600" cy="5195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Multiple SMU</a:t>
            </a:r>
          </a:p>
        </p:txBody>
      </p:sp>
    </p:spTree>
  </p:cSld>
  <p:clrMapOvr>
    <a:masterClrMapping/>
  </p:clrMapOvr>
  <p:transition spd="slow">
    <p:cut/>
  </p:transition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CCCCCC"/>
        </a:solidFill>
      </p:bgPr>
    </p:bg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6" name="Shape 4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5638" y="0"/>
            <a:ext cx="7892722" cy="51434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7" name="Shape 407"/>
          <p:cNvCxnSpPr/>
          <p:nvPr/>
        </p:nvCxnSpPr>
        <p:spPr>
          <a:xfrm flipH="1">
            <a:off x="659150" y="97625"/>
            <a:ext cx="3579299" cy="976199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408" name="Shape 408"/>
          <p:cNvCxnSpPr/>
          <p:nvPr/>
        </p:nvCxnSpPr>
        <p:spPr>
          <a:xfrm>
            <a:off x="691500" y="56950"/>
            <a:ext cx="3473699" cy="1033199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409" name="Shape 409"/>
          <p:cNvSpPr txBox="1"/>
          <p:nvPr/>
        </p:nvSpPr>
        <p:spPr>
          <a:xfrm>
            <a:off x="4254700" y="105700"/>
            <a:ext cx="4726500" cy="7728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0000"/>
                </a:solidFill>
              </a:rPr>
              <a:t>To provide individual control over two SMU, global parameters are ignored and local parameters are used</a:t>
            </a:r>
          </a:p>
        </p:txBody>
      </p:sp>
    </p:spTree>
  </p:cSld>
  <p:clrMapOvr>
    <a:masterClrMapping/>
  </p:clrMapOvr>
  <p:transition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CCCCCC"/>
        </a:solid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Shape 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4137" y="0"/>
            <a:ext cx="7895725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Shape 81"/>
          <p:cNvSpPr/>
          <p:nvPr/>
        </p:nvSpPr>
        <p:spPr>
          <a:xfrm>
            <a:off x="780975" y="731900"/>
            <a:ext cx="1063800" cy="301200"/>
          </a:xfrm>
          <a:prstGeom prst="rect">
            <a:avLst/>
          </a:prstGeom>
          <a:noFill/>
          <a:ln cap="flat" cmpd="sng" w="38100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2" name="Shape 82"/>
          <p:cNvSpPr txBox="1"/>
          <p:nvPr/>
        </p:nvSpPr>
        <p:spPr>
          <a:xfrm>
            <a:off x="4246600" y="154550"/>
            <a:ext cx="4726500" cy="9273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hlink"/>
                </a:solidFill>
              </a:rPr>
              <a:t>Set additional time delay between source triggering to decrease sampling speed. </a:t>
            </a:r>
            <a:r>
              <a:rPr lang="en">
                <a:solidFill>
                  <a:srgbClr val="FF0000"/>
                </a:solidFill>
              </a:rPr>
              <a:t>Note that source has inbuilt delay, so this value adds on top of that. Refer to plot of Delay vs. NPLC in excel file for approximate inbuilt delay.</a:t>
            </a:r>
          </a:p>
        </p:txBody>
      </p:sp>
    </p:spTree>
  </p:cSld>
  <p:clrMapOvr>
    <a:masterClrMapping/>
  </p:clrMapOvr>
  <p:transition spd="slow">
    <p:cut/>
  </p:transition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CCCCCC"/>
        </a:solidFill>
      </p:bgPr>
    </p:bg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4" name="Shape 4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5638" y="0"/>
            <a:ext cx="789272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Shape 415"/>
          <p:cNvSpPr txBox="1"/>
          <p:nvPr/>
        </p:nvSpPr>
        <p:spPr>
          <a:xfrm>
            <a:off x="4181525" y="203375"/>
            <a:ext cx="4726500" cy="5532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1155CC"/>
                </a:solidFill>
              </a:rPr>
              <a:t>Stop execution button breaks the program run in between.</a:t>
            </a:r>
          </a:p>
        </p:txBody>
      </p:sp>
      <p:sp>
        <p:nvSpPr>
          <p:cNvPr id="416" name="Shape 416"/>
          <p:cNvSpPr/>
          <p:nvPr/>
        </p:nvSpPr>
        <p:spPr>
          <a:xfrm>
            <a:off x="781025" y="1309750"/>
            <a:ext cx="951899" cy="325499"/>
          </a:xfrm>
          <a:prstGeom prst="rect">
            <a:avLst/>
          </a:prstGeom>
          <a:noFill/>
          <a:ln cap="flat" cmpd="sng" w="38100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CCCCCC"/>
        </a:solidFill>
      </p:bgPr>
    </p:bg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1" name="Shape 4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5638" y="0"/>
            <a:ext cx="789272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422" name="Shape 422"/>
          <p:cNvSpPr/>
          <p:nvPr/>
        </p:nvSpPr>
        <p:spPr>
          <a:xfrm>
            <a:off x="943675" y="1789750"/>
            <a:ext cx="3018300" cy="667199"/>
          </a:xfrm>
          <a:prstGeom prst="rect">
            <a:avLst/>
          </a:prstGeom>
          <a:noFill/>
          <a:ln cap="flat" cmpd="sng" w="38100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23" name="Shape 423"/>
          <p:cNvSpPr txBox="1"/>
          <p:nvPr/>
        </p:nvSpPr>
        <p:spPr>
          <a:xfrm>
            <a:off x="4238450" y="227775"/>
            <a:ext cx="4726500" cy="585899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1155CC"/>
                </a:solidFill>
              </a:rPr>
              <a:t>Select the source mode, measurement range, source trigger delay and compliance level for Keithley 2450</a:t>
            </a:r>
          </a:p>
        </p:txBody>
      </p:sp>
    </p:spTree>
  </p:cSld>
  <p:clrMapOvr>
    <a:masterClrMapping/>
  </p:clrMapOvr>
  <p:transition spd="slow">
    <p:cut/>
  </p:transition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CCCCCC"/>
        </a:solidFill>
      </p:bgPr>
    </p:bg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8" name="Shape 4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5638" y="0"/>
            <a:ext cx="789272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429" name="Shape 429"/>
          <p:cNvSpPr/>
          <p:nvPr/>
        </p:nvSpPr>
        <p:spPr>
          <a:xfrm>
            <a:off x="813475" y="2570725"/>
            <a:ext cx="3229799" cy="1879199"/>
          </a:xfrm>
          <a:prstGeom prst="rect">
            <a:avLst/>
          </a:prstGeom>
          <a:noFill/>
          <a:ln cap="flat" cmpd="sng" w="38100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30" name="Shape 430"/>
          <p:cNvSpPr txBox="1"/>
          <p:nvPr/>
        </p:nvSpPr>
        <p:spPr>
          <a:xfrm>
            <a:off x="4295425" y="195225"/>
            <a:ext cx="4726500" cy="928199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1155CC"/>
                </a:solidFill>
              </a:rPr>
              <a:t>Specify start output, peak output, end output, manual input list, file path in the numeric control box depending upon the option chosen in the last step. </a:t>
            </a:r>
            <a:r>
              <a:rPr lang="en">
                <a:solidFill>
                  <a:srgbClr val="FF0000"/>
                </a:solidFill>
              </a:rPr>
              <a:t>Note that for File input, file should be either .csv or .txt file and not .xlsx file</a:t>
            </a:r>
          </a:p>
        </p:txBody>
      </p:sp>
      <p:sp>
        <p:nvSpPr>
          <p:cNvPr id="431" name="Shape 431"/>
          <p:cNvSpPr txBox="1"/>
          <p:nvPr/>
        </p:nvSpPr>
        <p:spPr>
          <a:xfrm>
            <a:off x="4295425" y="195225"/>
            <a:ext cx="4726500" cy="1374899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1155CC"/>
                </a:solidFill>
              </a:rPr>
              <a:t>Specify start output, peak output, end output, manual input list, file path in the numeric control box depending upon the option chosen in the last step. </a:t>
            </a:r>
            <a:r>
              <a:rPr lang="en">
                <a:solidFill>
                  <a:srgbClr val="FF0000"/>
                </a:solidFill>
              </a:rPr>
              <a:t>Note that for File input, file should be either .csv or .txt file and not .xlsx file.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0000"/>
                </a:solidFill>
              </a:rPr>
              <a:t>Also +ve peak o/p and -ve peak o/p should be +ve value if required for sweep option</a:t>
            </a:r>
          </a:p>
        </p:txBody>
      </p:sp>
    </p:spTree>
  </p:cSld>
  <p:clrMapOvr>
    <a:masterClrMapping/>
  </p:clrMapOvr>
  <p:transition spd="slow">
    <p:cut/>
  </p:transition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CCCCCC"/>
        </a:solidFill>
      </p:bgPr>
    </p:bg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6" name="Shape 4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5638" y="0"/>
            <a:ext cx="789272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437" name="Shape 437"/>
          <p:cNvSpPr/>
          <p:nvPr/>
        </p:nvSpPr>
        <p:spPr>
          <a:xfrm>
            <a:off x="903000" y="1797900"/>
            <a:ext cx="2765999" cy="683399"/>
          </a:xfrm>
          <a:prstGeom prst="rect">
            <a:avLst/>
          </a:prstGeom>
          <a:noFill/>
          <a:ln cap="flat" cmpd="sng" w="38100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38" name="Shape 438"/>
          <p:cNvSpPr txBox="1"/>
          <p:nvPr/>
        </p:nvSpPr>
        <p:spPr>
          <a:xfrm>
            <a:off x="4279150" y="170825"/>
            <a:ext cx="4726500" cy="959999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1155CC"/>
                </a:solidFill>
              </a:rPr>
              <a:t>Repeat the selection of source mode, measurement range, source trigger delay and compliance level for Keithley 6430 by navigating SourceMeter configuration tab.</a:t>
            </a:r>
          </a:p>
        </p:txBody>
      </p:sp>
    </p:spTree>
  </p:cSld>
  <p:clrMapOvr>
    <a:masterClrMapping/>
  </p:clrMapOvr>
  <p:transition spd="slow">
    <p:cut/>
  </p:transition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CCCCCC"/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3" name="Shape 4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5638" y="0"/>
            <a:ext cx="789272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444" name="Shape 444"/>
          <p:cNvSpPr/>
          <p:nvPr/>
        </p:nvSpPr>
        <p:spPr>
          <a:xfrm>
            <a:off x="862325" y="2546325"/>
            <a:ext cx="3213299" cy="1838700"/>
          </a:xfrm>
          <a:prstGeom prst="rect">
            <a:avLst/>
          </a:prstGeom>
          <a:noFill/>
          <a:ln cap="flat" cmpd="sng" w="38100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45" name="Shape 445"/>
          <p:cNvSpPr txBox="1"/>
          <p:nvPr/>
        </p:nvSpPr>
        <p:spPr>
          <a:xfrm>
            <a:off x="4222200" y="162700"/>
            <a:ext cx="4726500" cy="951899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1155CC"/>
                </a:solidFill>
              </a:rPr>
              <a:t>Select the sweep option from the drop down menu and fill the input box as per the sweep mode. </a:t>
            </a:r>
            <a:r>
              <a:rPr lang="en">
                <a:solidFill>
                  <a:srgbClr val="FF0000"/>
                </a:solidFill>
              </a:rPr>
              <a:t>Note that there is no option for no. of points in sweep option as it’s taken same for both the sourcemeter.</a:t>
            </a:r>
          </a:p>
        </p:txBody>
      </p:sp>
    </p:spTree>
  </p:cSld>
  <p:clrMapOvr>
    <a:masterClrMapping/>
  </p:clrMapOvr>
  <p:transition spd="slow">
    <p:cut/>
  </p:transition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CCCCCC"/>
        </a:solidFill>
      </p:bgPr>
    </p:bg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" name="Shape 4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5638" y="0"/>
            <a:ext cx="789272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Shape 451"/>
          <p:cNvSpPr/>
          <p:nvPr/>
        </p:nvSpPr>
        <p:spPr>
          <a:xfrm>
            <a:off x="764675" y="4598400"/>
            <a:ext cx="3319200" cy="545100"/>
          </a:xfrm>
          <a:prstGeom prst="rect">
            <a:avLst/>
          </a:prstGeom>
          <a:noFill/>
          <a:ln cap="flat" cmpd="sng" w="38100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52" name="Shape 452"/>
          <p:cNvSpPr txBox="1"/>
          <p:nvPr/>
        </p:nvSpPr>
        <p:spPr>
          <a:xfrm>
            <a:off x="4205925" y="325400"/>
            <a:ext cx="4726500" cy="585899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1155CC"/>
                </a:solidFill>
              </a:rPr>
              <a:t>Select the measurement mode and measurement range for Keithley 2000 multimeter.</a:t>
            </a:r>
          </a:p>
        </p:txBody>
      </p:sp>
    </p:spTree>
  </p:cSld>
  <p:clrMapOvr>
    <a:masterClrMapping/>
  </p:clrMapOvr>
  <p:transition spd="slow">
    <p:cut/>
  </p:transition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CCCCCC"/>
        </a:solidFill>
      </p:bgPr>
    </p:bg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7" name="Shape 4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5537" y="2252662"/>
            <a:ext cx="4352925" cy="638175"/>
          </a:xfrm>
          <a:prstGeom prst="rect">
            <a:avLst/>
          </a:prstGeom>
          <a:noFill/>
          <a:ln>
            <a:noFill/>
          </a:ln>
        </p:spPr>
      </p:pic>
      <p:sp>
        <p:nvSpPr>
          <p:cNvPr id="458" name="Shape 458"/>
          <p:cNvSpPr txBox="1"/>
          <p:nvPr/>
        </p:nvSpPr>
        <p:spPr>
          <a:xfrm>
            <a:off x="3612050" y="187100"/>
            <a:ext cx="4726500" cy="5532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1155CC"/>
                </a:solidFill>
              </a:rPr>
              <a:t>Click on Run Button on the top-left corner of the screen to initiate measurement.</a:t>
            </a:r>
          </a:p>
        </p:txBody>
      </p:sp>
      <p:cxnSp>
        <p:nvCxnSpPr>
          <p:cNvPr id="459" name="Shape 459"/>
          <p:cNvCxnSpPr>
            <a:stCxn id="458" idx="1"/>
            <a:endCxn id="460" idx="0"/>
          </p:cNvCxnSpPr>
          <p:nvPr/>
        </p:nvCxnSpPr>
        <p:spPr>
          <a:xfrm flipH="1">
            <a:off x="3000350" y="463700"/>
            <a:ext cx="611700" cy="21705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460" name="Shape 460"/>
          <p:cNvSpPr/>
          <p:nvPr/>
        </p:nvSpPr>
        <p:spPr>
          <a:xfrm>
            <a:off x="2894900" y="2634350"/>
            <a:ext cx="210899" cy="211500"/>
          </a:xfrm>
          <a:prstGeom prst="rect">
            <a:avLst/>
          </a:prstGeom>
          <a:noFill/>
          <a:ln cap="flat" cmpd="sng" w="38100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Shape 4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Specifying excel or image file location</a:t>
            </a:r>
          </a:p>
        </p:txBody>
      </p:sp>
      <p:sp>
        <p:nvSpPr>
          <p:cNvPr id="466" name="Shape 466"/>
          <p:cNvSpPr txBox="1"/>
          <p:nvPr>
            <p:ph idx="1" type="body"/>
          </p:nvPr>
        </p:nvSpPr>
        <p:spPr>
          <a:xfrm>
            <a:off x="457200" y="1200150"/>
            <a:ext cx="2790300" cy="37064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rtl="0">
              <a:spcBef>
                <a:spcPts val="0"/>
              </a:spcBef>
              <a:buSzPct val="100000"/>
            </a:pPr>
            <a:r>
              <a:rPr lang="en" sz="1800"/>
              <a:t>Go to Plot tab and click on browse button.</a:t>
            </a:r>
          </a:p>
          <a:p>
            <a:pPr indent="-342900" lvl="0" marL="457200" rtl="0">
              <a:spcBef>
                <a:spcPts val="0"/>
              </a:spcBef>
              <a:buSzPct val="100000"/>
            </a:pPr>
            <a:r>
              <a:rPr lang="en" sz="1800"/>
              <a:t>In case your source folder does not contain a file, you need to create a new excel file (or any file) as illustrated on right.</a:t>
            </a:r>
          </a:p>
        </p:txBody>
      </p:sp>
      <p:pic>
        <p:nvPicPr>
          <p:cNvPr id="467" name="Shape 4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36150" y="1381325"/>
            <a:ext cx="5350651" cy="3344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Shape 4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Specifying excel or image file location</a:t>
            </a:r>
          </a:p>
        </p:txBody>
      </p:sp>
      <p:sp>
        <p:nvSpPr>
          <p:cNvPr id="473" name="Shape 473"/>
          <p:cNvSpPr txBox="1"/>
          <p:nvPr>
            <p:ph idx="1" type="body"/>
          </p:nvPr>
        </p:nvSpPr>
        <p:spPr>
          <a:xfrm>
            <a:off x="457200" y="1200150"/>
            <a:ext cx="2790300" cy="37064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rtl="0">
              <a:spcBef>
                <a:spcPts val="0"/>
              </a:spcBef>
              <a:buSzPct val="100000"/>
            </a:pPr>
            <a:r>
              <a:rPr lang="en" sz="1800"/>
              <a:t>Select that file and click on Ok</a:t>
            </a:r>
          </a:p>
        </p:txBody>
      </p:sp>
      <p:pic>
        <p:nvPicPr>
          <p:cNvPr id="474" name="Shape 4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86975" y="1200150"/>
            <a:ext cx="5399823" cy="33748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Shape 4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Specifying excel or image file location</a:t>
            </a:r>
          </a:p>
        </p:txBody>
      </p:sp>
      <p:sp>
        <p:nvSpPr>
          <p:cNvPr id="480" name="Shape 480"/>
          <p:cNvSpPr txBox="1"/>
          <p:nvPr>
            <p:ph idx="1" type="body"/>
          </p:nvPr>
        </p:nvSpPr>
        <p:spPr>
          <a:xfrm>
            <a:off x="457200" y="1200150"/>
            <a:ext cx="2668200" cy="37064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17500" lvl="0" marL="457200" rtl="0">
              <a:spcBef>
                <a:spcPts val="0"/>
              </a:spcBef>
              <a:buSzPct val="100000"/>
            </a:pPr>
            <a:r>
              <a:rPr lang="en" sz="1400"/>
              <a:t>Now you can give any name to your output file by manually editing the </a:t>
            </a:r>
            <a:r>
              <a:rPr lang="en" sz="1400">
                <a:solidFill>
                  <a:srgbClr val="FF0000"/>
                </a:solidFill>
              </a:rPr>
              <a:t>highlighted area</a:t>
            </a:r>
            <a:r>
              <a:rPr lang="en" sz="1400"/>
              <a:t> (for specifying excel file). Similarly one should specify file name for image file too.</a:t>
            </a:r>
          </a:p>
          <a:p>
            <a:pPr indent="-317500" lvl="0" marL="457200" rtl="0">
              <a:spcBef>
                <a:spcPts val="0"/>
              </a:spcBef>
              <a:buSzPct val="100000"/>
            </a:pPr>
            <a:r>
              <a:rPr lang="en" sz="1400"/>
              <a:t>In the Global parameter window on top, you can define starting file Number for all excel and image file in </a:t>
            </a:r>
            <a:r>
              <a:rPr lang="en" sz="1400">
                <a:solidFill>
                  <a:srgbClr val="0000FF"/>
                </a:solidFill>
              </a:rPr>
              <a:t>File Numbering </a:t>
            </a:r>
            <a:r>
              <a:rPr lang="en" sz="1400">
                <a:solidFill>
                  <a:srgbClr val="000000"/>
                </a:solidFill>
              </a:rPr>
              <a:t>numeric box</a:t>
            </a:r>
            <a:r>
              <a:rPr lang="en" sz="1400"/>
              <a:t>.</a:t>
            </a:r>
          </a:p>
        </p:txBody>
      </p:sp>
      <p:pic>
        <p:nvPicPr>
          <p:cNvPr id="481" name="Shape 4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5525" y="1315500"/>
            <a:ext cx="5561276" cy="3475799"/>
          </a:xfrm>
          <a:prstGeom prst="rect">
            <a:avLst/>
          </a:prstGeom>
          <a:noFill/>
          <a:ln>
            <a:noFill/>
          </a:ln>
        </p:spPr>
      </p:pic>
      <p:sp>
        <p:nvSpPr>
          <p:cNvPr id="482" name="Shape 482"/>
          <p:cNvSpPr/>
          <p:nvPr/>
        </p:nvSpPr>
        <p:spPr>
          <a:xfrm>
            <a:off x="5845675" y="2554200"/>
            <a:ext cx="1808099" cy="166799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83" name="Shape 483"/>
          <p:cNvSpPr/>
          <p:nvPr/>
        </p:nvSpPr>
        <p:spPr>
          <a:xfrm>
            <a:off x="4994275" y="1655200"/>
            <a:ext cx="693299" cy="214500"/>
          </a:xfrm>
          <a:prstGeom prst="rect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CCCCCC"/>
        </a:solid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Shape 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4137" y="0"/>
            <a:ext cx="7895725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Shape 88"/>
          <p:cNvSpPr/>
          <p:nvPr/>
        </p:nvSpPr>
        <p:spPr>
          <a:xfrm>
            <a:off x="1895500" y="805400"/>
            <a:ext cx="968099" cy="227700"/>
          </a:xfrm>
          <a:prstGeom prst="rect">
            <a:avLst/>
          </a:prstGeom>
          <a:noFill/>
          <a:ln cap="flat" cmpd="sng" w="38100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9" name="Shape 89"/>
          <p:cNvSpPr txBox="1"/>
          <p:nvPr/>
        </p:nvSpPr>
        <p:spPr>
          <a:xfrm>
            <a:off x="4214075" y="357925"/>
            <a:ext cx="4726500" cy="5955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0000"/>
                </a:solidFill>
              </a:rPr>
              <a:t>Export Data to Excel feature not available in Single Measurement mode</a:t>
            </a:r>
          </a:p>
        </p:txBody>
      </p:sp>
    </p:spTree>
  </p:cSld>
  <p:clrMapOvr>
    <a:masterClrMapping/>
  </p:clrMapOvr>
  <p:transition spd="slow">
    <p:cut/>
  </p:transition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CCCCCC"/>
        </a:solidFill>
      </p:bgPr>
    </p:bg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Shape 488"/>
          <p:cNvSpPr txBox="1"/>
          <p:nvPr>
            <p:ph type="ctrTitle"/>
          </p:nvPr>
        </p:nvSpPr>
        <p:spPr>
          <a:xfrm>
            <a:off x="685800" y="1583342"/>
            <a:ext cx="7772400" cy="11597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SOP Lab 3.27</a:t>
            </a:r>
          </a:p>
        </p:txBody>
      </p:sp>
      <p:sp>
        <p:nvSpPr>
          <p:cNvPr id="489" name="Shape 489"/>
          <p:cNvSpPr txBox="1"/>
          <p:nvPr>
            <p:ph idx="1" type="subTitle"/>
          </p:nvPr>
        </p:nvSpPr>
        <p:spPr>
          <a:xfrm>
            <a:off x="685800" y="2840046"/>
            <a:ext cx="7772400" cy="1544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 sz="1800">
                <a:solidFill>
                  <a:srgbClr val="666666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http://tinyurl.com/sop-lab-3-27</a:t>
            </a:r>
          </a:p>
        </p:txBody>
      </p:sp>
    </p:spTree>
  </p:cSld>
  <p:clrMapOvr>
    <a:masterClrMapping/>
  </p:clrMapOvr>
  <p:transition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CCCCCC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Shape 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4137" y="0"/>
            <a:ext cx="7895725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Shape 95"/>
          <p:cNvSpPr/>
          <p:nvPr/>
        </p:nvSpPr>
        <p:spPr>
          <a:xfrm>
            <a:off x="3164600" y="423725"/>
            <a:ext cx="870599" cy="316499"/>
          </a:xfrm>
          <a:prstGeom prst="rect">
            <a:avLst/>
          </a:prstGeom>
          <a:noFill/>
          <a:ln cap="flat" cmpd="sng" w="38100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6" name="Shape 96"/>
          <p:cNvSpPr txBox="1"/>
          <p:nvPr/>
        </p:nvSpPr>
        <p:spPr>
          <a:xfrm>
            <a:off x="4214075" y="357925"/>
            <a:ext cx="4726500" cy="5955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00FF"/>
                </a:solidFill>
              </a:rPr>
              <a:t>Specify no. of power line cycles the measurement should be integrated for taking readings</a:t>
            </a:r>
          </a:p>
        </p:txBody>
      </p:sp>
    </p:spTree>
  </p:cSld>
  <p:clrMapOvr>
    <a:masterClrMapping/>
  </p:clrMapOvr>
  <p:transition spd="slow">
    <p:cut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CCCCCC"/>
        </a:solid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Shape 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4137" y="0"/>
            <a:ext cx="7895725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Shape 102"/>
          <p:cNvSpPr txBox="1"/>
          <p:nvPr/>
        </p:nvSpPr>
        <p:spPr>
          <a:xfrm>
            <a:off x="4271025" y="227800"/>
            <a:ext cx="4726500" cy="5955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1155CC"/>
                </a:solidFill>
              </a:rPr>
              <a:t>Select the SourceMeter to be used from drop down menu.</a:t>
            </a:r>
          </a:p>
        </p:txBody>
      </p:sp>
      <p:pic>
        <p:nvPicPr>
          <p:cNvPr id="103" name="Shape 10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64425" y="2072300"/>
            <a:ext cx="1466525" cy="4659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Shape 104"/>
          <p:cNvSpPr/>
          <p:nvPr/>
        </p:nvSpPr>
        <p:spPr>
          <a:xfrm>
            <a:off x="3669875" y="1888875"/>
            <a:ext cx="1609799" cy="649199"/>
          </a:xfrm>
          <a:prstGeom prst="rect">
            <a:avLst/>
          </a:prstGeom>
          <a:noFill/>
          <a:ln cap="flat" cmpd="sng" w="38100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CCCCCC"/>
        </a:solid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Shape 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4137" y="0"/>
            <a:ext cx="7895725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Shape 110"/>
          <p:cNvSpPr/>
          <p:nvPr/>
        </p:nvSpPr>
        <p:spPr>
          <a:xfrm>
            <a:off x="3612050" y="2380500"/>
            <a:ext cx="1716600" cy="595500"/>
          </a:xfrm>
          <a:prstGeom prst="rect">
            <a:avLst/>
          </a:prstGeom>
          <a:noFill/>
          <a:ln cap="flat" cmpd="sng" w="38100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1" name="Shape 111"/>
          <p:cNvSpPr txBox="1"/>
          <p:nvPr/>
        </p:nvSpPr>
        <p:spPr>
          <a:xfrm>
            <a:off x="4238475" y="268450"/>
            <a:ext cx="4726500" cy="5955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1155CC"/>
                </a:solidFill>
              </a:rPr>
              <a:t>Specify the output voltage (V) or current value (A) depending on source mode.</a:t>
            </a:r>
          </a:p>
        </p:txBody>
      </p:sp>
    </p:spTree>
  </p:cSld>
  <p:clrMapOvr>
    <a:masterClrMapping/>
  </p:clrMapOvr>
  <p:transition spd="slow">
    <p:cut/>
  </p:transition>
</p:sld>
</file>

<file path=ppt/theme/theme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.xml><?xml version="1.0" encoding="utf-8"?>
<a:theme xmlns:a="http://schemas.openxmlformats.org/drawingml/2006/main" xmlns:r="http://schemas.openxmlformats.org/officeDocument/2006/relationships" name="simple-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